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 strictFirstAndLastChars="0" saveSubsetFonts="1">
  <p:sldMasterIdLst>
    <p:sldMasterId id="2147483768" r:id="rId1"/>
  </p:sldMasterIdLst>
  <p:notesMasterIdLst>
    <p:notesMasterId r:id="rId39"/>
  </p:notesMasterIdLst>
  <p:sldIdLst>
    <p:sldId id="256" r:id="rId2"/>
    <p:sldId id="258" r:id="rId3"/>
    <p:sldId id="264" r:id="rId4"/>
    <p:sldId id="263" r:id="rId5"/>
    <p:sldId id="266" r:id="rId6"/>
    <p:sldId id="260" r:id="rId7"/>
    <p:sldId id="267" r:id="rId8"/>
    <p:sldId id="268" r:id="rId9"/>
    <p:sldId id="270" r:id="rId10"/>
    <p:sldId id="271" r:id="rId11"/>
    <p:sldId id="272" r:id="rId12"/>
    <p:sldId id="273" r:id="rId13"/>
    <p:sldId id="275" r:id="rId14"/>
    <p:sldId id="277" r:id="rId15"/>
    <p:sldId id="290" r:id="rId16"/>
    <p:sldId id="278" r:id="rId17"/>
    <p:sldId id="280" r:id="rId18"/>
    <p:sldId id="281" r:id="rId19"/>
    <p:sldId id="279" r:id="rId20"/>
    <p:sldId id="282" r:id="rId21"/>
    <p:sldId id="291" r:id="rId22"/>
    <p:sldId id="293" r:id="rId23"/>
    <p:sldId id="305" r:id="rId24"/>
    <p:sldId id="306" r:id="rId25"/>
    <p:sldId id="283" r:id="rId26"/>
    <p:sldId id="287" r:id="rId27"/>
    <p:sldId id="308" r:id="rId28"/>
    <p:sldId id="294" r:id="rId29"/>
    <p:sldId id="298" r:id="rId30"/>
    <p:sldId id="299" r:id="rId31"/>
    <p:sldId id="300" r:id="rId32"/>
    <p:sldId id="302" r:id="rId33"/>
    <p:sldId id="307" r:id="rId34"/>
    <p:sldId id="295" r:id="rId35"/>
    <p:sldId id="304" r:id="rId36"/>
    <p:sldId id="303" r:id="rId37"/>
    <p:sldId id="265" r:id="rId38"/>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2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2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2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2400" kern="1200">
        <a:solidFill>
          <a:srgbClr val="000000"/>
        </a:solidFill>
        <a:latin typeface="Arial" charset="0"/>
        <a:ea typeface="+mn-ea"/>
        <a:cs typeface="Arial" charset="0"/>
        <a:sym typeface="Arial" charset="0"/>
      </a:defRPr>
    </a:lvl5pPr>
    <a:lvl6pPr marL="2286000" algn="l" defTabSz="914400" rtl="0" eaLnBrk="1" latinLnBrk="0" hangingPunct="1">
      <a:defRPr sz="2400" kern="1200">
        <a:solidFill>
          <a:srgbClr val="000000"/>
        </a:solidFill>
        <a:latin typeface="Arial" charset="0"/>
        <a:ea typeface="+mn-ea"/>
        <a:cs typeface="Arial" charset="0"/>
        <a:sym typeface="Arial" charset="0"/>
      </a:defRPr>
    </a:lvl6pPr>
    <a:lvl7pPr marL="2743200" algn="l" defTabSz="914400" rtl="0" eaLnBrk="1" latinLnBrk="0" hangingPunct="1">
      <a:defRPr sz="2400" kern="1200">
        <a:solidFill>
          <a:srgbClr val="000000"/>
        </a:solidFill>
        <a:latin typeface="Arial" charset="0"/>
        <a:ea typeface="+mn-ea"/>
        <a:cs typeface="Arial" charset="0"/>
        <a:sym typeface="Arial" charset="0"/>
      </a:defRPr>
    </a:lvl7pPr>
    <a:lvl8pPr marL="3200400" algn="l" defTabSz="914400" rtl="0" eaLnBrk="1" latinLnBrk="0" hangingPunct="1">
      <a:defRPr sz="2400" kern="1200">
        <a:solidFill>
          <a:srgbClr val="000000"/>
        </a:solidFill>
        <a:latin typeface="Arial" charset="0"/>
        <a:ea typeface="+mn-ea"/>
        <a:cs typeface="Arial" charset="0"/>
        <a:sym typeface="Arial" charset="0"/>
      </a:defRPr>
    </a:lvl8pPr>
    <a:lvl9pPr marL="3657600" algn="l" defTabSz="914400" rtl="0" eaLnBrk="1" latinLnBrk="0" hangingPunct="1">
      <a:defRPr sz="2400"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gray"/>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6169"/>
    <a:srgbClr val="333399"/>
    <a:srgbClr val="333333"/>
    <a:srgbClr val="CDCFCE"/>
    <a:srgbClr val="E2DAB9"/>
    <a:srgbClr val="7E8EA4"/>
    <a:srgbClr val="5E84BE"/>
    <a:srgbClr val="032B66"/>
    <a:srgbClr val="B1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86" autoAdjust="0"/>
    <p:restoredTop sz="90593" autoAdjust="0"/>
  </p:normalViewPr>
  <p:slideViewPr>
    <p:cSldViewPr snapToGrid="0" snapToObjects="1" showGuides="1">
      <p:cViewPr>
        <p:scale>
          <a:sx n="80" d="100"/>
          <a:sy n="80" d="100"/>
        </p:scale>
        <p:origin x="-234" y="-72"/>
      </p:cViewPr>
      <p:guideLst>
        <p:guide orient="horz" pos="329"/>
        <p:guide pos="6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CA6A25-74C5-4E47-99E3-32F4F10CA3BB}" type="datetimeFigureOut">
              <a:rPr lang="en-US" smtClean="0"/>
              <a:t>4/7/2012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101398-C6DF-4831-8DFF-2C665C70D353}" type="slidenum">
              <a:rPr lang="en-US" smtClean="0"/>
              <a:t>‹#›</a:t>
            </a:fld>
            <a:endParaRPr lang="en-US" dirty="0"/>
          </a:p>
        </p:txBody>
      </p:sp>
    </p:spTree>
    <p:extLst>
      <p:ext uri="{BB962C8B-B14F-4D97-AF65-F5344CB8AC3E}">
        <p14:creationId xmlns:p14="http://schemas.microsoft.com/office/powerpoint/2010/main" val="2104791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101398-C6DF-4831-8DFF-2C665C70D353}" type="slidenum">
              <a:rPr lang="en-US" smtClean="0"/>
              <a:t>1</a:t>
            </a:fld>
            <a:endParaRPr lang="en-US" dirty="0"/>
          </a:p>
        </p:txBody>
      </p:sp>
    </p:spTree>
    <p:extLst>
      <p:ext uri="{BB962C8B-B14F-4D97-AF65-F5344CB8AC3E}">
        <p14:creationId xmlns:p14="http://schemas.microsoft.com/office/powerpoint/2010/main" val="1854483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101398-C6DF-4831-8DFF-2C665C70D353}" type="slidenum">
              <a:rPr lang="en-US" smtClean="0"/>
              <a:t>4</a:t>
            </a:fld>
            <a:endParaRPr lang="en-US" dirty="0"/>
          </a:p>
        </p:txBody>
      </p:sp>
    </p:spTree>
    <p:extLst>
      <p:ext uri="{BB962C8B-B14F-4D97-AF65-F5344CB8AC3E}">
        <p14:creationId xmlns:p14="http://schemas.microsoft.com/office/powerpoint/2010/main" val="362633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 –</a:t>
            </a:r>
            <a:r>
              <a:rPr lang="en-US" baseline="0" dirty="0" smtClean="0"/>
              <a:t> is the learning rate at time t</a:t>
            </a:r>
          </a:p>
          <a:p>
            <a:r>
              <a:rPr lang="en-US" baseline="0" dirty="0" smtClean="0"/>
              <a:t>L0 – is the learning rate at time t0</a:t>
            </a:r>
          </a:p>
          <a:p>
            <a:r>
              <a:rPr lang="en-US" baseline="0" dirty="0" smtClean="0"/>
              <a:t>t – is the iteration loop t</a:t>
            </a:r>
          </a:p>
          <a:p>
            <a:r>
              <a:rPr lang="en-US" dirty="0" smtClean="0"/>
              <a:t>Lamda</a:t>
            </a:r>
            <a:r>
              <a:rPr lang="en-US" baseline="0" dirty="0" smtClean="0"/>
              <a:t> –s the time constant</a:t>
            </a:r>
            <a:endParaRPr lang="en-US" dirty="0"/>
          </a:p>
        </p:txBody>
      </p:sp>
      <p:sp>
        <p:nvSpPr>
          <p:cNvPr id="4" name="Slide Number Placeholder 3"/>
          <p:cNvSpPr>
            <a:spLocks noGrp="1"/>
          </p:cNvSpPr>
          <p:nvPr>
            <p:ph type="sldNum" sz="quarter" idx="10"/>
          </p:nvPr>
        </p:nvSpPr>
        <p:spPr/>
        <p:txBody>
          <a:bodyPr/>
          <a:lstStyle/>
          <a:p>
            <a:fld id="{ED101398-C6DF-4831-8DFF-2C665C70D353}" type="slidenum">
              <a:rPr lang="en-US" smtClean="0"/>
              <a:t>12</a:t>
            </a:fld>
            <a:endParaRPr lang="en-US" dirty="0"/>
          </a:p>
        </p:txBody>
      </p:sp>
    </p:spTree>
    <p:extLst>
      <p:ext uri="{BB962C8B-B14F-4D97-AF65-F5344CB8AC3E}">
        <p14:creationId xmlns:p14="http://schemas.microsoft.com/office/powerpoint/2010/main" val="3925152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nodes that</a:t>
            </a:r>
            <a:r>
              <a:rPr lang="en-US" baseline="0" dirty="0" smtClean="0"/>
              <a:t> fall within the radius (shaded area) are updated</a:t>
            </a:r>
            <a:endParaRPr lang="en-US" dirty="0"/>
          </a:p>
        </p:txBody>
      </p:sp>
      <p:sp>
        <p:nvSpPr>
          <p:cNvPr id="4" name="Slide Number Placeholder 3"/>
          <p:cNvSpPr>
            <a:spLocks noGrp="1"/>
          </p:cNvSpPr>
          <p:nvPr>
            <p:ph type="sldNum" sz="quarter" idx="10"/>
          </p:nvPr>
        </p:nvSpPr>
        <p:spPr/>
        <p:txBody>
          <a:bodyPr/>
          <a:lstStyle/>
          <a:p>
            <a:fld id="{ED101398-C6DF-4831-8DFF-2C665C70D353}" type="slidenum">
              <a:rPr lang="en-US" smtClean="0"/>
              <a:t>13</a:t>
            </a:fld>
            <a:endParaRPr lang="en-US" dirty="0"/>
          </a:p>
        </p:txBody>
      </p:sp>
    </p:spTree>
    <p:extLst>
      <p:ext uri="{BB962C8B-B14F-4D97-AF65-F5344CB8AC3E}">
        <p14:creationId xmlns:p14="http://schemas.microsoft.com/office/powerpoint/2010/main" val="1297153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eight colors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red, green, blue, yellow, orange, purple, dk_green, dk_blue;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D101398-C6DF-4831-8DFF-2C665C70D353}" type="slidenum">
              <a:rPr lang="en-US" smtClean="0"/>
              <a:t>14</a:t>
            </a:fld>
            <a:endParaRPr lang="en-US" dirty="0"/>
          </a:p>
        </p:txBody>
      </p:sp>
    </p:spTree>
    <p:extLst>
      <p:ext uri="{BB962C8B-B14F-4D97-AF65-F5344CB8AC3E}">
        <p14:creationId xmlns:p14="http://schemas.microsoft.com/office/powerpoint/2010/main" val="11280490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30" name="Picture 29"/>
          <p:cNvPicPr>
            <a:picLocks noChangeArrowheads="1"/>
          </p:cNvPicPr>
          <p:nvPr userDrawn="1"/>
        </p:nvPicPr>
        <p:blipFill>
          <a:blip r:embed="rId2" cstate="email">
            <a:extLst>
              <a:ext uri="{28A0092B-C50C-407E-A947-70E740481C1C}">
                <a14:useLocalDpi xmlns:a14="http://schemas.microsoft.com/office/drawing/2010/main" val="0"/>
              </a:ext>
            </a:extLst>
          </a:blip>
          <a:stretch>
            <a:fillRect/>
          </a:stretch>
        </p:blipFill>
        <p:spPr bwMode="auto">
          <a:xfrm>
            <a:off x="101600" y="136157"/>
            <a:ext cx="1549400" cy="499806"/>
          </a:xfrm>
          <a:prstGeom prst="rect">
            <a:avLst/>
          </a:prstGeom>
          <a:noFill/>
          <a:ln w="9525">
            <a:noFill/>
            <a:miter lim="800000"/>
            <a:headEnd/>
            <a:tailEnd/>
          </a:ln>
        </p:spPr>
      </p:pic>
      <p:sp>
        <p:nvSpPr>
          <p:cNvPr id="29" name="Rectangle 6"/>
          <p:cNvSpPr>
            <a:spLocks noChangeArrowheads="1"/>
          </p:cNvSpPr>
          <p:nvPr userDrawn="1"/>
        </p:nvSpPr>
        <p:spPr bwMode="auto">
          <a:xfrm>
            <a:off x="0" y="3548063"/>
            <a:ext cx="9144000" cy="2806700"/>
          </a:xfrm>
          <a:prstGeom prst="rect">
            <a:avLst/>
          </a:prstGeom>
          <a:solidFill>
            <a:srgbClr val="0057AC"/>
          </a:solidFill>
          <a:ln w="9525">
            <a:noFill/>
            <a:miter lim="800000"/>
            <a:headEnd/>
            <a:tailEnd/>
          </a:ln>
        </p:spPr>
        <p:txBody>
          <a:bodyPr/>
          <a:lstStyle/>
          <a:p>
            <a:endParaRPr lang="en-US" dirty="0"/>
          </a:p>
        </p:txBody>
      </p:sp>
      <p:sp>
        <p:nvSpPr>
          <p:cNvPr id="22" name="Rectangle 21"/>
          <p:cNvSpPr/>
          <p:nvPr/>
        </p:nvSpPr>
        <p:spPr>
          <a:xfrm>
            <a:off x="0" y="6324600"/>
            <a:ext cx="9144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6"/>
          <p:cNvSpPr>
            <a:spLocks noChangeArrowheads="1"/>
          </p:cNvSpPr>
          <p:nvPr/>
        </p:nvSpPr>
        <p:spPr bwMode="auto">
          <a:xfrm>
            <a:off x="0" y="3548063"/>
            <a:ext cx="9144000" cy="2806700"/>
          </a:xfrm>
          <a:prstGeom prst="rect">
            <a:avLst/>
          </a:prstGeom>
          <a:solidFill>
            <a:srgbClr val="032B66"/>
          </a:solidFill>
          <a:ln w="9525">
            <a:noFill/>
            <a:miter lim="800000"/>
            <a:headEnd/>
            <a:tailEnd/>
          </a:ln>
        </p:spPr>
        <p:txBody>
          <a:bodyPr/>
          <a:lstStyle/>
          <a:p>
            <a:endParaRPr lang="en-US" dirty="0"/>
          </a:p>
        </p:txBody>
      </p:sp>
      <p:pic>
        <p:nvPicPr>
          <p:cNvPr id="7" name="Picture 2"/>
          <p:cNvPicPr>
            <a:picLocks noChangeArrowheads="1"/>
          </p:cNvPicPr>
          <p:nvPr/>
        </p:nvPicPr>
        <p:blipFill>
          <a:blip r:embed="rId3"/>
          <a:srcRect l="8379" t="26443" r="6738" b="8813"/>
          <a:stretch>
            <a:fillRect/>
          </a:stretch>
        </p:blipFill>
        <p:spPr bwMode="auto">
          <a:xfrm>
            <a:off x="6924675" y="2103438"/>
            <a:ext cx="2219325" cy="1352550"/>
          </a:xfrm>
          <a:prstGeom prst="rect">
            <a:avLst/>
          </a:prstGeom>
          <a:noFill/>
          <a:ln w="9525">
            <a:noFill/>
            <a:miter lim="800000"/>
            <a:headEnd/>
            <a:tailEnd/>
          </a:ln>
        </p:spPr>
      </p:pic>
      <p:sp>
        <p:nvSpPr>
          <p:cNvPr id="8" name="Line 3"/>
          <p:cNvSpPr>
            <a:spLocks noChangeShapeType="1"/>
          </p:cNvSpPr>
          <p:nvPr/>
        </p:nvSpPr>
        <p:spPr bwMode="auto">
          <a:xfrm>
            <a:off x="6924675" y="2103438"/>
            <a:ext cx="2219325" cy="1587"/>
          </a:xfrm>
          <a:prstGeom prst="line">
            <a:avLst/>
          </a:prstGeom>
          <a:noFill/>
          <a:ln w="25400">
            <a:solidFill>
              <a:srgbClr val="FFFFFF"/>
            </a:solidFill>
            <a:round/>
            <a:headEnd/>
            <a:tailEnd/>
          </a:ln>
        </p:spPr>
        <p:txBody>
          <a:bodyPr/>
          <a:lstStyle/>
          <a:p>
            <a:endParaRPr lang="en-US" dirty="0"/>
          </a:p>
        </p:txBody>
      </p:sp>
      <p:sp>
        <p:nvSpPr>
          <p:cNvPr id="9" name="Line 4"/>
          <p:cNvSpPr>
            <a:spLocks noChangeShapeType="1"/>
          </p:cNvSpPr>
          <p:nvPr/>
        </p:nvSpPr>
        <p:spPr bwMode="auto">
          <a:xfrm rot="10800000" flipH="1">
            <a:off x="4570413" y="803275"/>
            <a:ext cx="1587" cy="2652713"/>
          </a:xfrm>
          <a:prstGeom prst="line">
            <a:avLst/>
          </a:prstGeom>
          <a:noFill/>
          <a:ln w="25400">
            <a:solidFill>
              <a:srgbClr val="FFFFFF"/>
            </a:solidFill>
            <a:round/>
            <a:headEnd/>
            <a:tailEnd/>
          </a:ln>
        </p:spPr>
        <p:txBody>
          <a:bodyPr/>
          <a:lstStyle/>
          <a:p>
            <a:endParaRPr lang="en-US" dirty="0"/>
          </a:p>
        </p:txBody>
      </p:sp>
      <p:sp>
        <p:nvSpPr>
          <p:cNvPr id="10" name="Line 5"/>
          <p:cNvSpPr>
            <a:spLocks noChangeShapeType="1"/>
          </p:cNvSpPr>
          <p:nvPr/>
        </p:nvSpPr>
        <p:spPr bwMode="auto">
          <a:xfrm rot="10800000" flipH="1">
            <a:off x="6926263" y="803275"/>
            <a:ext cx="1587" cy="2652713"/>
          </a:xfrm>
          <a:prstGeom prst="line">
            <a:avLst/>
          </a:prstGeom>
          <a:noFill/>
          <a:ln w="25400">
            <a:solidFill>
              <a:srgbClr val="FFFFFF"/>
            </a:solidFill>
            <a:round/>
            <a:headEnd/>
            <a:tailEnd/>
          </a:ln>
        </p:spPr>
        <p:txBody>
          <a:bodyPr/>
          <a:lstStyle/>
          <a:p>
            <a:endParaRPr lang="en-US" dirty="0"/>
          </a:p>
        </p:txBody>
      </p:sp>
      <p:sp>
        <p:nvSpPr>
          <p:cNvPr id="15" name="Line 10"/>
          <p:cNvSpPr>
            <a:spLocks noChangeShapeType="1"/>
          </p:cNvSpPr>
          <p:nvPr/>
        </p:nvSpPr>
        <p:spPr bwMode="auto">
          <a:xfrm>
            <a:off x="0" y="3497263"/>
            <a:ext cx="9144000" cy="1587"/>
          </a:xfrm>
          <a:prstGeom prst="line">
            <a:avLst/>
          </a:prstGeom>
          <a:noFill/>
          <a:ln w="50800">
            <a:solidFill>
              <a:srgbClr val="CCCC9A"/>
            </a:solidFill>
            <a:round/>
            <a:headEnd/>
            <a:tailEnd/>
          </a:ln>
        </p:spPr>
        <p:txBody>
          <a:bodyPr/>
          <a:lstStyle/>
          <a:p>
            <a:endParaRPr lang="en-US" dirty="0"/>
          </a:p>
        </p:txBody>
      </p:sp>
      <p:sp>
        <p:nvSpPr>
          <p:cNvPr id="16" name="Line 11"/>
          <p:cNvSpPr>
            <a:spLocks noChangeShapeType="1"/>
          </p:cNvSpPr>
          <p:nvPr/>
        </p:nvSpPr>
        <p:spPr bwMode="auto">
          <a:xfrm>
            <a:off x="-7938" y="6400800"/>
            <a:ext cx="9151938" cy="1588"/>
          </a:xfrm>
          <a:prstGeom prst="line">
            <a:avLst/>
          </a:prstGeom>
          <a:noFill/>
          <a:ln w="50800">
            <a:solidFill>
              <a:srgbClr val="0B3D91"/>
            </a:solidFill>
            <a:round/>
            <a:headEnd/>
            <a:tailEnd/>
          </a:ln>
        </p:spPr>
        <p:txBody>
          <a:bodyPr/>
          <a:lstStyle/>
          <a:p>
            <a:endParaRPr lang="en-US" dirty="0"/>
          </a:p>
        </p:txBody>
      </p:sp>
      <p:pic>
        <p:nvPicPr>
          <p:cNvPr id="17" name="Picture 13"/>
          <p:cNvPicPr>
            <a:picLocks noChangeAspect="1" noChangeArrowheads="1"/>
          </p:cNvPicPr>
          <p:nvPr/>
        </p:nvPicPr>
        <p:blipFill>
          <a:blip r:embed="rId4"/>
          <a:srcRect t="5434" r="23521" b="39673"/>
          <a:stretch>
            <a:fillRect/>
          </a:stretch>
        </p:blipFill>
        <p:spPr bwMode="auto">
          <a:xfrm>
            <a:off x="6946900" y="812800"/>
            <a:ext cx="2233613" cy="1282700"/>
          </a:xfrm>
          <a:prstGeom prst="rect">
            <a:avLst/>
          </a:prstGeom>
          <a:noFill/>
          <a:ln w="9525">
            <a:noFill/>
            <a:miter lim="800000"/>
            <a:headEnd/>
            <a:tailEnd/>
          </a:ln>
        </p:spPr>
      </p:pic>
      <p:sp>
        <p:nvSpPr>
          <p:cNvPr id="18" name="Line 14"/>
          <p:cNvSpPr>
            <a:spLocks noChangeShapeType="1"/>
          </p:cNvSpPr>
          <p:nvPr/>
        </p:nvSpPr>
        <p:spPr bwMode="auto">
          <a:xfrm>
            <a:off x="0" y="771525"/>
            <a:ext cx="9144000" cy="1588"/>
          </a:xfrm>
          <a:prstGeom prst="line">
            <a:avLst/>
          </a:prstGeom>
          <a:noFill/>
          <a:ln w="50800">
            <a:solidFill>
              <a:srgbClr val="CC0000"/>
            </a:solidFill>
            <a:round/>
            <a:headEnd/>
            <a:tailEnd/>
          </a:ln>
        </p:spPr>
        <p:txBody>
          <a:bodyPr/>
          <a:lstStyle/>
          <a:p>
            <a:endParaRPr lang="en-US" dirty="0"/>
          </a:p>
        </p:txBody>
      </p:sp>
      <p:sp>
        <p:nvSpPr>
          <p:cNvPr id="19" name="Line 15"/>
          <p:cNvSpPr>
            <a:spLocks noChangeShapeType="1"/>
          </p:cNvSpPr>
          <p:nvPr/>
        </p:nvSpPr>
        <p:spPr bwMode="auto">
          <a:xfrm>
            <a:off x="0" y="803275"/>
            <a:ext cx="9144000" cy="1588"/>
          </a:xfrm>
          <a:prstGeom prst="line">
            <a:avLst/>
          </a:prstGeom>
          <a:noFill/>
          <a:ln w="25400">
            <a:solidFill>
              <a:srgbClr val="FFFFFF"/>
            </a:solidFill>
            <a:round/>
            <a:headEnd/>
            <a:tailEnd/>
          </a:ln>
        </p:spPr>
        <p:txBody>
          <a:bodyPr/>
          <a:lstStyle/>
          <a:p>
            <a:endParaRPr lang="en-US" dirty="0"/>
          </a:p>
        </p:txBody>
      </p:sp>
      <p:pic>
        <p:nvPicPr>
          <p:cNvPr id="20" name="Picture 17"/>
          <p:cNvPicPr>
            <a:picLocks/>
          </p:cNvPicPr>
          <p:nvPr/>
        </p:nvPicPr>
        <p:blipFill>
          <a:blip r:embed="rId5"/>
          <a:srcRect l="20313" t="16364" r="17969" b="15584"/>
          <a:stretch>
            <a:fillRect/>
          </a:stretch>
        </p:blipFill>
        <p:spPr bwMode="auto">
          <a:xfrm>
            <a:off x="4587875" y="817563"/>
            <a:ext cx="2339975" cy="2636837"/>
          </a:xfrm>
          <a:prstGeom prst="rect">
            <a:avLst/>
          </a:prstGeom>
          <a:noFill/>
          <a:ln w="12700">
            <a:noFill/>
            <a:miter lim="800000"/>
            <a:headEnd/>
            <a:tailEnd/>
          </a:ln>
          <a:effectLst/>
        </p:spPr>
      </p:pic>
      <p:pic>
        <p:nvPicPr>
          <p:cNvPr id="21" name="Picture 18" descr="SMU-panoramicHR"/>
          <p:cNvPicPr>
            <a:picLocks noChangeArrowheads="1"/>
          </p:cNvPicPr>
          <p:nvPr/>
        </p:nvPicPr>
        <p:blipFill>
          <a:blip r:embed="rId6"/>
          <a:srcRect l="10960" t="9778" r="6804" b="8223"/>
          <a:stretch>
            <a:fillRect/>
          </a:stretch>
        </p:blipFill>
        <p:spPr bwMode="auto">
          <a:xfrm>
            <a:off x="-3175" y="817563"/>
            <a:ext cx="4575175" cy="2632075"/>
          </a:xfrm>
          <a:prstGeom prst="rect">
            <a:avLst/>
          </a:prstGeom>
          <a:noFill/>
          <a:ln w="9525">
            <a:noFill/>
            <a:miter lim="800000"/>
            <a:headEnd/>
            <a:tailEnd/>
          </a:ln>
        </p:spPr>
      </p:pic>
      <p:sp>
        <p:nvSpPr>
          <p:cNvPr id="23" name="Title 22"/>
          <p:cNvSpPr>
            <a:spLocks noGrp="1"/>
          </p:cNvSpPr>
          <p:nvPr>
            <p:ph type="title"/>
          </p:nvPr>
        </p:nvSpPr>
        <p:spPr>
          <a:xfrm>
            <a:off x="457200" y="4038600"/>
            <a:ext cx="8229600" cy="685800"/>
          </a:xfrm>
        </p:spPr>
        <p:txBody>
          <a:bodyPr>
            <a:normAutofit/>
          </a:bodyPr>
          <a:lstStyle>
            <a:lvl1pPr algn="l">
              <a:defRPr sz="2800" b="0" i="0">
                <a:solidFill>
                  <a:schemeClr val="bg1"/>
                </a:solidFill>
                <a:latin typeface="Helvetica"/>
                <a:cs typeface="Helvetica"/>
              </a:defRPr>
            </a:lvl1pPr>
          </a:lstStyle>
          <a:p>
            <a:r>
              <a:rPr lang="en-US" smtClean="0"/>
              <a:t>Click to edit Master title style</a:t>
            </a:r>
            <a:endParaRPr lang="en-US" dirty="0"/>
          </a:p>
        </p:txBody>
      </p:sp>
      <p:sp>
        <p:nvSpPr>
          <p:cNvPr id="28" name="Content Placeholder 27"/>
          <p:cNvSpPr>
            <a:spLocks noGrp="1"/>
          </p:cNvSpPr>
          <p:nvPr>
            <p:ph sz="quarter" idx="10"/>
          </p:nvPr>
        </p:nvSpPr>
        <p:spPr>
          <a:xfrm>
            <a:off x="457200" y="4724400"/>
            <a:ext cx="8229600" cy="1600200"/>
          </a:xfrm>
        </p:spPr>
        <p:txBody>
          <a:bodyPr>
            <a:noAutofit/>
          </a:bodyPr>
          <a:lstStyle>
            <a:lvl1pPr>
              <a:buFontTx/>
              <a:buNone/>
              <a:defRPr sz="2000">
                <a:solidFill>
                  <a:schemeClr val="bg2"/>
                </a:solidFill>
                <a:latin typeface="Helvetica"/>
                <a:cs typeface="Helvetica"/>
              </a:defRPr>
            </a:lvl1pPr>
            <a:lvl2pPr>
              <a:buFontTx/>
              <a:buNone/>
              <a:defRPr sz="1800">
                <a:solidFill>
                  <a:schemeClr val="bg2"/>
                </a:solidFill>
                <a:latin typeface="Helvetica"/>
                <a:cs typeface="Helvetica"/>
              </a:defRPr>
            </a:lvl2pPr>
            <a:lvl3pPr>
              <a:buFontTx/>
              <a:buNone/>
              <a:defRPr sz="1600">
                <a:solidFill>
                  <a:schemeClr val="bg2"/>
                </a:solidFill>
                <a:latin typeface="Helvetica"/>
                <a:cs typeface="Helvetica"/>
              </a:defRPr>
            </a:lvl3pPr>
            <a:lvl4pPr>
              <a:buFontTx/>
              <a:buNone/>
              <a:defRPr sz="1800">
                <a:solidFill>
                  <a:schemeClr val="bg2"/>
                </a:solidFill>
              </a:defRPr>
            </a:lvl4pPr>
            <a:lvl5pPr>
              <a:buFontTx/>
              <a:buNone/>
              <a:defRPr sz="1800">
                <a:solidFill>
                  <a:schemeClr val="bg2"/>
                </a:solidFill>
              </a:defRPr>
            </a:lvl5pPr>
          </a:lstStyle>
          <a:p>
            <a:pPr lvl="0"/>
            <a:r>
              <a:rPr lang="en-US" smtClean="0"/>
              <a:t>Click to edit Master text styles</a:t>
            </a:r>
          </a:p>
          <a:p>
            <a:pPr lvl="1"/>
            <a:r>
              <a:rPr lang="en-US" smtClean="0"/>
              <a:t>Second level</a:t>
            </a:r>
          </a:p>
          <a:p>
            <a:pPr lvl="2"/>
            <a:r>
              <a:rPr lang="en-US" smtClean="0"/>
              <a:t>Third level</a:t>
            </a:r>
          </a:p>
        </p:txBody>
      </p:sp>
      <p:pic>
        <p:nvPicPr>
          <p:cNvPr id="24" name="Picture 2"/>
          <p:cNvPicPr>
            <a:picLocks noChangeArrowheads="1"/>
          </p:cNvPicPr>
          <p:nvPr userDrawn="1"/>
        </p:nvPicPr>
        <p:blipFill>
          <a:blip r:embed="rId3"/>
          <a:srcRect l="8379" t="26443" r="6738" b="8813"/>
          <a:stretch>
            <a:fillRect/>
          </a:stretch>
        </p:blipFill>
        <p:spPr bwMode="auto">
          <a:xfrm>
            <a:off x="6924675" y="2103438"/>
            <a:ext cx="2219325" cy="1352550"/>
          </a:xfrm>
          <a:prstGeom prst="rect">
            <a:avLst/>
          </a:prstGeom>
          <a:noFill/>
          <a:ln w="9525">
            <a:noFill/>
            <a:miter lim="800000"/>
            <a:headEnd/>
            <a:tailEnd/>
          </a:ln>
        </p:spPr>
      </p:pic>
      <p:sp>
        <p:nvSpPr>
          <p:cNvPr id="25" name="Line 3"/>
          <p:cNvSpPr>
            <a:spLocks noChangeShapeType="1"/>
          </p:cNvSpPr>
          <p:nvPr userDrawn="1"/>
        </p:nvSpPr>
        <p:spPr bwMode="auto">
          <a:xfrm>
            <a:off x="6924675" y="2103438"/>
            <a:ext cx="2219325" cy="1587"/>
          </a:xfrm>
          <a:prstGeom prst="line">
            <a:avLst/>
          </a:prstGeom>
          <a:noFill/>
          <a:ln w="25400">
            <a:solidFill>
              <a:srgbClr val="FFFFFF"/>
            </a:solidFill>
            <a:round/>
            <a:headEnd/>
            <a:tailEnd/>
          </a:ln>
        </p:spPr>
        <p:txBody>
          <a:bodyPr/>
          <a:lstStyle/>
          <a:p>
            <a:endParaRPr lang="en-US" dirty="0"/>
          </a:p>
        </p:txBody>
      </p:sp>
      <p:sp>
        <p:nvSpPr>
          <p:cNvPr id="26" name="Line 4"/>
          <p:cNvSpPr>
            <a:spLocks noChangeShapeType="1"/>
          </p:cNvSpPr>
          <p:nvPr userDrawn="1"/>
        </p:nvSpPr>
        <p:spPr bwMode="auto">
          <a:xfrm rot="10800000" flipH="1">
            <a:off x="4570413" y="803275"/>
            <a:ext cx="1587" cy="2652713"/>
          </a:xfrm>
          <a:prstGeom prst="line">
            <a:avLst/>
          </a:prstGeom>
          <a:noFill/>
          <a:ln w="25400">
            <a:solidFill>
              <a:srgbClr val="FFFFFF"/>
            </a:solidFill>
            <a:round/>
            <a:headEnd/>
            <a:tailEnd/>
          </a:ln>
        </p:spPr>
        <p:txBody>
          <a:bodyPr/>
          <a:lstStyle/>
          <a:p>
            <a:endParaRPr lang="en-US" dirty="0"/>
          </a:p>
        </p:txBody>
      </p:sp>
      <p:sp>
        <p:nvSpPr>
          <p:cNvPr id="27" name="Line 5"/>
          <p:cNvSpPr>
            <a:spLocks noChangeShapeType="1"/>
          </p:cNvSpPr>
          <p:nvPr userDrawn="1"/>
        </p:nvSpPr>
        <p:spPr bwMode="auto">
          <a:xfrm rot="10800000" flipH="1">
            <a:off x="6926263" y="803275"/>
            <a:ext cx="1587" cy="2652713"/>
          </a:xfrm>
          <a:prstGeom prst="line">
            <a:avLst/>
          </a:prstGeom>
          <a:noFill/>
          <a:ln w="25400">
            <a:solidFill>
              <a:srgbClr val="FFFFFF"/>
            </a:solidFill>
            <a:round/>
            <a:headEnd/>
            <a:tailEnd/>
          </a:ln>
        </p:spPr>
        <p:txBody>
          <a:bodyPr/>
          <a:lstStyle/>
          <a:p>
            <a:endParaRPr lang="en-US" dirty="0"/>
          </a:p>
        </p:txBody>
      </p:sp>
      <p:sp>
        <p:nvSpPr>
          <p:cNvPr id="31" name="Line 10"/>
          <p:cNvSpPr>
            <a:spLocks noChangeShapeType="1"/>
          </p:cNvSpPr>
          <p:nvPr userDrawn="1"/>
        </p:nvSpPr>
        <p:spPr bwMode="auto">
          <a:xfrm>
            <a:off x="0" y="3497263"/>
            <a:ext cx="9144000" cy="1587"/>
          </a:xfrm>
          <a:prstGeom prst="line">
            <a:avLst/>
          </a:prstGeom>
          <a:noFill/>
          <a:ln w="50800">
            <a:solidFill>
              <a:schemeClr val="bg2"/>
            </a:solidFill>
            <a:round/>
            <a:headEnd/>
            <a:tailEnd/>
          </a:ln>
        </p:spPr>
        <p:txBody>
          <a:bodyPr/>
          <a:lstStyle/>
          <a:p>
            <a:endParaRPr lang="en-US" dirty="0"/>
          </a:p>
        </p:txBody>
      </p:sp>
      <p:sp>
        <p:nvSpPr>
          <p:cNvPr id="32" name="Line 11"/>
          <p:cNvSpPr>
            <a:spLocks noChangeShapeType="1"/>
          </p:cNvSpPr>
          <p:nvPr userDrawn="1"/>
        </p:nvSpPr>
        <p:spPr bwMode="auto">
          <a:xfrm>
            <a:off x="-7938" y="6400800"/>
            <a:ext cx="9151938" cy="1588"/>
          </a:xfrm>
          <a:prstGeom prst="line">
            <a:avLst/>
          </a:prstGeom>
          <a:noFill/>
          <a:ln w="50800">
            <a:solidFill>
              <a:schemeClr val="tx2"/>
            </a:solidFill>
            <a:round/>
            <a:headEnd/>
            <a:tailEnd/>
          </a:ln>
        </p:spPr>
        <p:txBody>
          <a:bodyPr/>
          <a:lstStyle/>
          <a:p>
            <a:endParaRPr lang="en-US" dirty="0"/>
          </a:p>
        </p:txBody>
      </p:sp>
      <p:pic>
        <p:nvPicPr>
          <p:cNvPr id="33" name="Picture 13"/>
          <p:cNvPicPr>
            <a:picLocks noChangeAspect="1" noChangeArrowheads="1"/>
          </p:cNvPicPr>
          <p:nvPr userDrawn="1"/>
        </p:nvPicPr>
        <p:blipFill>
          <a:blip r:embed="rId4"/>
          <a:srcRect t="5434" r="23521" b="39673"/>
          <a:stretch>
            <a:fillRect/>
          </a:stretch>
        </p:blipFill>
        <p:spPr bwMode="auto">
          <a:xfrm>
            <a:off x="6946900" y="812800"/>
            <a:ext cx="2233613" cy="1282700"/>
          </a:xfrm>
          <a:prstGeom prst="rect">
            <a:avLst/>
          </a:prstGeom>
          <a:noFill/>
          <a:ln w="9525">
            <a:noFill/>
            <a:miter lim="800000"/>
            <a:headEnd/>
            <a:tailEnd/>
          </a:ln>
        </p:spPr>
      </p:pic>
      <p:sp>
        <p:nvSpPr>
          <p:cNvPr id="34" name="Line 14"/>
          <p:cNvSpPr>
            <a:spLocks noChangeShapeType="1"/>
          </p:cNvSpPr>
          <p:nvPr userDrawn="1"/>
        </p:nvSpPr>
        <p:spPr bwMode="auto">
          <a:xfrm>
            <a:off x="0" y="771525"/>
            <a:ext cx="9144000" cy="1588"/>
          </a:xfrm>
          <a:prstGeom prst="line">
            <a:avLst/>
          </a:prstGeom>
          <a:noFill/>
          <a:ln w="50800">
            <a:solidFill>
              <a:schemeClr val="accent1"/>
            </a:solidFill>
            <a:round/>
            <a:headEnd/>
            <a:tailEnd/>
          </a:ln>
        </p:spPr>
        <p:txBody>
          <a:bodyPr/>
          <a:lstStyle/>
          <a:p>
            <a:endParaRPr lang="en-US" dirty="0"/>
          </a:p>
        </p:txBody>
      </p:sp>
      <p:sp>
        <p:nvSpPr>
          <p:cNvPr id="35" name="Line 15"/>
          <p:cNvSpPr>
            <a:spLocks noChangeShapeType="1"/>
          </p:cNvSpPr>
          <p:nvPr userDrawn="1"/>
        </p:nvSpPr>
        <p:spPr bwMode="auto">
          <a:xfrm>
            <a:off x="0" y="803275"/>
            <a:ext cx="9144000" cy="1588"/>
          </a:xfrm>
          <a:prstGeom prst="line">
            <a:avLst/>
          </a:prstGeom>
          <a:noFill/>
          <a:ln w="25400">
            <a:solidFill>
              <a:srgbClr val="FFFFFF"/>
            </a:solidFill>
            <a:round/>
            <a:headEnd/>
            <a:tailEnd/>
          </a:ln>
        </p:spPr>
        <p:txBody>
          <a:bodyPr/>
          <a:lstStyle/>
          <a:p>
            <a:endParaRPr lang="en-US" dirty="0"/>
          </a:p>
        </p:txBody>
      </p:sp>
      <p:pic>
        <p:nvPicPr>
          <p:cNvPr id="36" name="Picture 17"/>
          <p:cNvPicPr>
            <a:picLocks/>
          </p:cNvPicPr>
          <p:nvPr userDrawn="1"/>
        </p:nvPicPr>
        <p:blipFill>
          <a:blip r:embed="rId5"/>
          <a:srcRect l="20313" t="16364" r="17969" b="15584"/>
          <a:stretch>
            <a:fillRect/>
          </a:stretch>
        </p:blipFill>
        <p:spPr bwMode="auto">
          <a:xfrm>
            <a:off x="4587875" y="817563"/>
            <a:ext cx="2339975" cy="2636837"/>
          </a:xfrm>
          <a:prstGeom prst="rect">
            <a:avLst/>
          </a:prstGeom>
          <a:noFill/>
          <a:ln w="12700">
            <a:noFill/>
            <a:miter lim="800000"/>
            <a:headEnd/>
            <a:tailEnd/>
          </a:ln>
          <a:effectLst/>
        </p:spPr>
      </p:pic>
      <p:pic>
        <p:nvPicPr>
          <p:cNvPr id="37" name="Picture 18" descr="SMU-panoramicHR"/>
          <p:cNvPicPr>
            <a:picLocks noChangeArrowheads="1"/>
          </p:cNvPicPr>
          <p:nvPr userDrawn="1"/>
        </p:nvPicPr>
        <p:blipFill>
          <a:blip r:embed="rId6"/>
          <a:srcRect l="10960" t="9778" r="6804" b="8223"/>
          <a:stretch>
            <a:fillRect/>
          </a:stretch>
        </p:blipFill>
        <p:spPr bwMode="auto">
          <a:xfrm>
            <a:off x="-3175" y="817563"/>
            <a:ext cx="4575175" cy="2632075"/>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67075"/>
            <a:ext cx="8229600"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4480" y="1524000"/>
            <a:ext cx="4109230" cy="4724400"/>
          </a:xfrm>
        </p:spPr>
        <p:txBody>
          <a:bodyPr/>
          <a:lstStyle>
            <a:lvl1pPr>
              <a:defRPr>
                <a:latin typeface="Helvetica"/>
                <a:cs typeface="Helvetica"/>
              </a:defRPr>
            </a:lvl1pPr>
            <a:lvl2pPr>
              <a:defRPr>
                <a:latin typeface="Helvetica"/>
                <a:cs typeface="Helvetica"/>
              </a:defRPr>
            </a:lvl2pPr>
            <a:lvl3pPr>
              <a:defRPr>
                <a:latin typeface="Helvetica"/>
                <a:cs typeface="Helvetica"/>
              </a:defRPr>
            </a:lvl3pPr>
            <a:lvl4pPr>
              <a:defRPr>
                <a:latin typeface="Helvetica"/>
                <a:cs typeface="Helvetica"/>
              </a:defRPr>
            </a:lvl4pPr>
            <a:lvl5pPr>
              <a:defRPr>
                <a:latin typeface="Helvetica"/>
                <a:cs typeface="Helvetic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686300" y="1524000"/>
            <a:ext cx="4229100" cy="4724400"/>
          </a:xfrm>
        </p:spPr>
        <p:txBody>
          <a:bodyPr/>
          <a:lstStyle>
            <a:lvl1pPr>
              <a:defRPr>
                <a:latin typeface="Helvetica"/>
                <a:cs typeface="Helvetica"/>
              </a:defRPr>
            </a:lvl1pPr>
            <a:lvl2pPr>
              <a:defRPr>
                <a:latin typeface="Helvetica"/>
                <a:cs typeface="Helvetica"/>
              </a:defRPr>
            </a:lvl2pPr>
            <a:lvl3pPr>
              <a:defRPr>
                <a:latin typeface="Helvetica"/>
                <a:cs typeface="Helvetica"/>
              </a:defRPr>
            </a:lvl3pPr>
            <a:lvl4pPr>
              <a:defRPr>
                <a:latin typeface="Helvetica"/>
                <a:cs typeface="Helvetica"/>
              </a:defRPr>
            </a:lvl4pPr>
            <a:lvl5pPr>
              <a:defRPr>
                <a:latin typeface="Helvetica"/>
                <a:cs typeface="Helvetic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457200" y="1524000"/>
            <a:ext cx="8458200" cy="4724400"/>
          </a:xfrm>
        </p:spPr>
        <p:txBody>
          <a:bodyPr/>
          <a:lstStyle>
            <a:lvl1pPr>
              <a:defRPr>
                <a:latin typeface="Helvetica"/>
                <a:cs typeface="Helvetica"/>
              </a:defRPr>
            </a:lvl1pPr>
          </a:lstStyle>
          <a:p>
            <a:r>
              <a:rPr lang="en-US" dirty="0" smtClean="0"/>
              <a:t>Click icon to add table</a:t>
            </a:r>
            <a:endParaRPr lang="en-US" dirty="0"/>
          </a:p>
        </p:txBody>
      </p:sp>
      <p:sp>
        <p:nvSpPr>
          <p:cNvPr id="4" name="Title 3"/>
          <p:cNvSpPr>
            <a:spLocks noGrp="1"/>
          </p:cNvSpPr>
          <p:nvPr>
            <p:ph type="title"/>
          </p:nvPr>
        </p:nvSpPr>
        <p:spPr/>
        <p:txBody>
          <a:body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457200" y="1524000"/>
            <a:ext cx="4112297" cy="4740240"/>
          </a:xfrm>
        </p:spPr>
        <p:txBody>
          <a:bodyPr/>
          <a:lstStyle>
            <a:lvl1pPr>
              <a:defRPr>
                <a:latin typeface="Helvetica"/>
                <a:cs typeface="Helvetica"/>
              </a:defRPr>
            </a:lvl1pPr>
            <a:lvl2pPr>
              <a:defRPr>
                <a:latin typeface="Helvetica"/>
                <a:cs typeface="Helvetica"/>
              </a:defRPr>
            </a:lvl2pPr>
            <a:lvl3pPr>
              <a:defRPr>
                <a:latin typeface="Helvetica"/>
                <a:cs typeface="Helvetica"/>
              </a:defRPr>
            </a:lvl3pPr>
            <a:lvl4pPr>
              <a:defRPr>
                <a:latin typeface="Helvetica"/>
                <a:cs typeface="Helvetica"/>
              </a:defRPr>
            </a:lvl4pPr>
            <a:lvl5pPr>
              <a:defRPr>
                <a:latin typeface="Helvetica"/>
                <a:cs typeface="Helvetic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86309" y="1524000"/>
            <a:ext cx="4110211" cy="4740240"/>
          </a:xfrm>
        </p:spPr>
        <p:txBody>
          <a:bodyPr/>
          <a:lstStyle>
            <a:lvl1pPr>
              <a:defRPr>
                <a:latin typeface="Helvetica"/>
                <a:cs typeface="Helvetica"/>
              </a:defRPr>
            </a:lvl1pPr>
            <a:lvl2pPr>
              <a:defRPr>
                <a:latin typeface="Helvetica"/>
                <a:cs typeface="Helvetica"/>
              </a:defRPr>
            </a:lvl2pPr>
            <a:lvl3pPr>
              <a:defRPr>
                <a:latin typeface="Helvetica"/>
                <a:cs typeface="Helvetica"/>
              </a:defRPr>
            </a:lvl3pPr>
            <a:lvl4pPr>
              <a:defRPr>
                <a:latin typeface="Helvetica"/>
                <a:cs typeface="Helvetica"/>
              </a:defRPr>
            </a:lvl4pPr>
            <a:lvl5pPr>
              <a:defRPr>
                <a:latin typeface="Helvetica"/>
                <a:cs typeface="Helvetic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457200" y="58752"/>
            <a:ext cx="8229600" cy="1143000"/>
          </a:xfrm>
        </p:spPr>
        <p:txBody>
          <a:body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328624"/>
            <a:ext cx="8610600" cy="2465985"/>
          </a:xfrm>
        </p:spPr>
        <p:txBody>
          <a:bodyPr anchor="ctr" anchorCtr="0"/>
          <a:lstStyle>
            <a:lvl1pPr>
              <a:spcAft>
                <a:spcPts val="1200"/>
              </a:spcAft>
              <a:defRPr>
                <a:latin typeface="Helvetica"/>
                <a:cs typeface="Helvetica"/>
              </a:defRPr>
            </a:lvl1pPr>
            <a:lvl2pPr>
              <a:spcAft>
                <a:spcPts val="1200"/>
              </a:spcAft>
              <a:defRPr>
                <a:latin typeface="Helvetica"/>
                <a:cs typeface="Helvetica"/>
              </a:defRPr>
            </a:lvl2pPr>
            <a:lvl3pPr>
              <a:spcAft>
                <a:spcPts val="1200"/>
              </a:spcAft>
              <a:defRPr>
                <a:latin typeface="Helvetica"/>
                <a:cs typeface="Helvetica"/>
              </a:defRPr>
            </a:lvl3pPr>
            <a:lvl4pPr>
              <a:spcAft>
                <a:spcPts val="1200"/>
              </a:spcAft>
              <a:defRPr>
                <a:latin typeface="Helvetica"/>
                <a:cs typeface="Helvetica"/>
              </a:defRPr>
            </a:lvl4pPr>
            <a:lvl5pPr>
              <a:spcAft>
                <a:spcPts val="1200"/>
              </a:spcAft>
              <a:defRPr>
                <a:latin typeface="Helvetica"/>
                <a:cs typeface="Helvetic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3876448"/>
            <a:ext cx="8610600" cy="2462784"/>
          </a:xfrm>
        </p:spPr>
        <p:txBody>
          <a:bodyPr anchor="ctr" anchorCtr="0"/>
          <a:lstStyle>
            <a:lvl1pPr>
              <a:spcAft>
                <a:spcPts val="1200"/>
              </a:spcAft>
              <a:defRPr>
                <a:latin typeface="Helvetica"/>
                <a:cs typeface="Helvetica"/>
              </a:defRPr>
            </a:lvl1pPr>
            <a:lvl2pPr>
              <a:spcAft>
                <a:spcPts val="1200"/>
              </a:spcAft>
              <a:defRPr>
                <a:latin typeface="Helvetica"/>
                <a:cs typeface="Helvetica"/>
              </a:defRPr>
            </a:lvl2pPr>
            <a:lvl3pPr>
              <a:spcAft>
                <a:spcPts val="1200"/>
              </a:spcAft>
              <a:defRPr>
                <a:latin typeface="Helvetica"/>
                <a:cs typeface="Helvetica"/>
              </a:defRPr>
            </a:lvl3pPr>
            <a:lvl4pPr>
              <a:spcAft>
                <a:spcPts val="1200"/>
              </a:spcAft>
              <a:defRPr>
                <a:latin typeface="Helvetica"/>
                <a:cs typeface="Helvetica"/>
              </a:defRPr>
            </a:lvl4pPr>
            <a:lvl5pPr>
              <a:spcAft>
                <a:spcPts val="1200"/>
              </a:spcAft>
              <a:defRPr>
                <a:latin typeface="Helvetica"/>
                <a:cs typeface="Helvetic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177800"/>
            <a:ext cx="8610600" cy="6294027"/>
          </a:xfrm>
        </p:spPr>
        <p:txBody>
          <a:bodyPr/>
          <a:lstStyle>
            <a:lvl1pPr>
              <a:defRPr>
                <a:latin typeface="Helvetica"/>
                <a:cs typeface="Helvetica"/>
              </a:defRPr>
            </a:lvl1pPr>
            <a:lvl2pPr>
              <a:defRPr>
                <a:latin typeface="Helvetica"/>
                <a:cs typeface="Helvetica"/>
              </a:defRPr>
            </a:lvl2pPr>
            <a:lvl3pPr>
              <a:defRPr>
                <a:latin typeface="Helvetica"/>
                <a:cs typeface="Helvetica"/>
              </a:defRPr>
            </a:lvl3pPr>
            <a:lvl4pPr>
              <a:defRPr>
                <a:latin typeface="Helvetica"/>
                <a:cs typeface="Helvetica"/>
              </a:defRPr>
            </a:lvl4pPr>
            <a:lvl5pPr>
              <a:defRPr>
                <a:latin typeface="Helvetica"/>
                <a:cs typeface="Helvetic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1"/>
          <p:cNvSpPr>
            <a:spLocks noChangeArrowheads="1"/>
          </p:cNvSpPr>
          <p:nvPr userDrawn="1"/>
        </p:nvSpPr>
        <p:spPr bwMode="auto">
          <a:xfrm>
            <a:off x="0" y="6400800"/>
            <a:ext cx="9144000" cy="457200"/>
          </a:xfrm>
          <a:prstGeom prst="rect">
            <a:avLst/>
          </a:prstGeom>
          <a:solidFill>
            <a:srgbClr val="032B66"/>
          </a:solidFill>
          <a:ln w="9525">
            <a:noFill/>
            <a:miter lim="800000"/>
            <a:headEnd/>
            <a:tailEnd/>
          </a:ln>
        </p:spPr>
        <p:txBody>
          <a:bodyPr/>
          <a:lstStyle/>
          <a:p>
            <a:endParaRPr lang="en-US" dirty="0"/>
          </a:p>
        </p:txBody>
      </p:sp>
      <p:sp>
        <p:nvSpPr>
          <p:cNvPr id="9" name="Line 2"/>
          <p:cNvSpPr>
            <a:spLocks noChangeShapeType="1"/>
          </p:cNvSpPr>
          <p:nvPr userDrawn="1"/>
        </p:nvSpPr>
        <p:spPr bwMode="auto">
          <a:xfrm>
            <a:off x="0" y="6353175"/>
            <a:ext cx="9144000" cy="1588"/>
          </a:xfrm>
          <a:prstGeom prst="line">
            <a:avLst/>
          </a:prstGeom>
          <a:noFill/>
          <a:ln w="50800">
            <a:solidFill>
              <a:schemeClr val="bg2"/>
            </a:solidFill>
            <a:round/>
            <a:headEnd/>
            <a:tailEnd/>
          </a:ln>
        </p:spPr>
        <p:txBody>
          <a:bodyPr/>
          <a:lstStyle/>
          <a:p>
            <a:endParaRPr lang="en-US" dirty="0"/>
          </a:p>
        </p:txBody>
      </p:sp>
      <p:pic>
        <p:nvPicPr>
          <p:cNvPr id="5" name="Picture 4"/>
          <p:cNvPicPr>
            <a:picLocks noChangeArrowheads="1"/>
          </p:cNvPicPr>
          <p:nvPr userDrawn="1"/>
        </p:nvPicPr>
        <p:blipFill>
          <a:blip r:embed="rId2" cstate="email">
            <a:extLst>
              <a:ext uri="{28A0092B-C50C-407E-A947-70E740481C1C}">
                <a14:useLocalDpi xmlns:a14="http://schemas.microsoft.com/office/drawing/2010/main" val="0"/>
              </a:ext>
            </a:extLst>
          </a:blip>
          <a:stretch>
            <a:fillRect/>
          </a:stretch>
        </p:blipFill>
        <p:spPr bwMode="auto">
          <a:xfrm>
            <a:off x="7744179" y="6484336"/>
            <a:ext cx="942620" cy="304071"/>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defRPr>
                <a:latin typeface="Helvetica"/>
                <a:cs typeface="Helvetica"/>
              </a:defRPr>
            </a:lvl1pPr>
            <a:lvl2pPr>
              <a:buClr>
                <a:schemeClr val="accent1"/>
              </a:buClr>
              <a:defRPr>
                <a:latin typeface="Helvetica"/>
                <a:cs typeface="Helvetica"/>
              </a:defRPr>
            </a:lvl2pPr>
            <a:lvl3pPr>
              <a:buClr>
                <a:schemeClr val="accent1"/>
              </a:buClr>
              <a:defRPr>
                <a:latin typeface="Helvetica"/>
                <a:cs typeface="Helvetica"/>
              </a:defRPr>
            </a:lvl3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000">
                <a:latin typeface="Helvetica"/>
                <a:cs typeface="Helvetica"/>
              </a:defRPr>
            </a:lvl1pPr>
            <a:lvl2pPr>
              <a:defRPr sz="1800">
                <a:latin typeface="Helvetica"/>
                <a:cs typeface="Helvetica"/>
              </a:defRPr>
            </a:lvl2pPr>
            <a:lvl3pPr>
              <a:defRPr sz="1600">
                <a:latin typeface="Helvetica"/>
                <a:cs typeface="Helvetica"/>
              </a:defRPr>
            </a:lvl3pPr>
            <a:lvl4pPr>
              <a:defRPr sz="1400">
                <a:latin typeface="Helvetica"/>
                <a:cs typeface="Helvetica"/>
              </a:defRPr>
            </a:lvl4pPr>
            <a:lvl5pPr>
              <a:defRPr sz="1400">
                <a:latin typeface="Helvetica"/>
                <a:cs typeface="Helvetica"/>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lvl1pPr algn="l" defTabSz="914400" rtl="0" eaLnBrk="1" latinLnBrk="0" hangingPunct="1">
              <a:spcBef>
                <a:spcPts val="1800"/>
              </a:spcBef>
              <a:buClr>
                <a:schemeClr val="accent1"/>
              </a:buClr>
              <a:buFont typeface="Arial" pitchFamily="34" charset="0"/>
              <a:defRPr lang="en-US" sz="2000" kern="1200" dirty="0" smtClean="0">
                <a:solidFill>
                  <a:schemeClr val="tx1"/>
                </a:solidFill>
                <a:latin typeface="Helvetica"/>
                <a:ea typeface="+mn-ea"/>
                <a:cs typeface="Helvetica"/>
              </a:defRPr>
            </a:lvl1pPr>
            <a:lvl2pPr algn="l" defTabSz="914400" rtl="0" eaLnBrk="1" latinLnBrk="0" hangingPunct="1">
              <a:spcBef>
                <a:spcPts val="1800"/>
              </a:spcBef>
              <a:buClr>
                <a:schemeClr val="accent1"/>
              </a:buClr>
              <a:buFont typeface="Arial" pitchFamily="34" charset="0"/>
              <a:defRPr lang="en-US" sz="1800" kern="1200" dirty="0" smtClean="0">
                <a:solidFill>
                  <a:schemeClr val="tx1"/>
                </a:solidFill>
                <a:latin typeface="Helvetica"/>
                <a:ea typeface="+mn-ea"/>
                <a:cs typeface="Helvetica"/>
              </a:defRPr>
            </a:lvl2pPr>
            <a:lvl3pPr algn="l" defTabSz="914400" rtl="0" eaLnBrk="1" latinLnBrk="0" hangingPunct="1">
              <a:spcBef>
                <a:spcPts val="1800"/>
              </a:spcBef>
              <a:buClr>
                <a:schemeClr val="accent1"/>
              </a:buClr>
              <a:buFont typeface="Arial" pitchFamily="34" charset="0"/>
              <a:defRPr lang="en-US" sz="1600" kern="1200" dirty="0" smtClean="0">
                <a:solidFill>
                  <a:schemeClr val="tx1"/>
                </a:solidFill>
                <a:latin typeface="Helvetica"/>
                <a:ea typeface="+mn-ea"/>
                <a:cs typeface="Helvetica"/>
              </a:defRPr>
            </a:lvl3pPr>
            <a:lvl4pPr algn="l" defTabSz="914400" rtl="0" eaLnBrk="1" latinLnBrk="0" hangingPunct="1">
              <a:spcBef>
                <a:spcPts val="1800"/>
              </a:spcBef>
              <a:buClr>
                <a:schemeClr val="accent1"/>
              </a:buClr>
              <a:buFont typeface="Arial" pitchFamily="34" charset="0"/>
              <a:defRPr lang="en-US" sz="1400" kern="1200" dirty="0" smtClean="0">
                <a:solidFill>
                  <a:schemeClr val="tx1"/>
                </a:solidFill>
                <a:latin typeface="Helvetica"/>
                <a:ea typeface="+mn-ea"/>
                <a:cs typeface="Helvetica"/>
              </a:defRPr>
            </a:lvl4pPr>
            <a:lvl5pPr algn="l" defTabSz="914400" rtl="0" eaLnBrk="1" latinLnBrk="0" hangingPunct="1">
              <a:spcBef>
                <a:spcPts val="1800"/>
              </a:spcBef>
              <a:buClr>
                <a:schemeClr val="accent1"/>
              </a:buClr>
              <a:buFont typeface="Arial" pitchFamily="34" charset="0"/>
              <a:defRPr lang="en-US" sz="1400" kern="1200" dirty="0">
                <a:solidFill>
                  <a:schemeClr val="tx1"/>
                </a:solidFill>
                <a:latin typeface="Helvetica"/>
                <a:ea typeface="+mn-ea"/>
                <a:cs typeface="Helvetica"/>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474058"/>
            <a:ext cx="4040188" cy="639762"/>
          </a:xfrm>
        </p:spPr>
        <p:txBody>
          <a:bodyPr anchor="b">
            <a:normAutofit/>
          </a:bodyPr>
          <a:lstStyle>
            <a:lvl1pPr marL="0" indent="0">
              <a:buNone/>
              <a:defRPr sz="2000" b="1" i="0">
                <a:latin typeface="Helvetica"/>
                <a:cs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13820"/>
            <a:ext cx="4040188" cy="4101576"/>
          </a:xfrm>
        </p:spPr>
        <p:txBody>
          <a:bodyPr>
            <a:normAutofit/>
          </a:bodyPr>
          <a:lstStyle>
            <a:lvl1pPr>
              <a:defRPr sz="2000">
                <a:latin typeface="Helvetica"/>
                <a:cs typeface="Helvetica"/>
              </a:defRPr>
            </a:lvl1pPr>
            <a:lvl2pPr>
              <a:defRPr sz="1800">
                <a:latin typeface="Helvetica"/>
                <a:cs typeface="Helvetica"/>
              </a:defRPr>
            </a:lvl2pPr>
            <a:lvl3pPr>
              <a:defRPr sz="1600">
                <a:latin typeface="Helvetica"/>
                <a:cs typeface="Helvetica"/>
              </a:defRPr>
            </a:lvl3pPr>
            <a:lvl4pPr>
              <a:defRPr sz="1400">
                <a:latin typeface="Helvetica"/>
                <a:cs typeface="Helvetica"/>
              </a:defRPr>
            </a:lvl4pPr>
            <a:lvl5pPr>
              <a:defRPr sz="1400">
                <a:latin typeface="Helvetica"/>
                <a:cs typeface="Helvetica"/>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74058"/>
            <a:ext cx="4041775" cy="639762"/>
          </a:xfrm>
        </p:spPr>
        <p:txBody>
          <a:bodyPr anchor="b">
            <a:normAutofit/>
          </a:bodyPr>
          <a:lstStyle>
            <a:lvl1pPr marL="0" indent="0">
              <a:buNone/>
              <a:defRPr sz="2000" b="1" i="0">
                <a:latin typeface="Helvetica"/>
                <a:cs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13820"/>
            <a:ext cx="4041775" cy="4101576"/>
          </a:xfrm>
        </p:spPr>
        <p:txBody>
          <a:bodyPr>
            <a:normAutofit/>
          </a:bodyPr>
          <a:lstStyle>
            <a:lvl1pPr>
              <a:defRPr sz="2000">
                <a:latin typeface="Helvetica"/>
                <a:cs typeface="Helvetica"/>
              </a:defRPr>
            </a:lvl1pPr>
            <a:lvl2pPr>
              <a:defRPr sz="1800">
                <a:latin typeface="Helvetica"/>
                <a:cs typeface="Helvetica"/>
              </a:defRPr>
            </a:lvl2pPr>
            <a:lvl3pPr>
              <a:defRPr sz="1600">
                <a:latin typeface="Helvetica"/>
                <a:cs typeface="Helvetica"/>
              </a:defRPr>
            </a:lvl3pPr>
            <a:lvl4pPr>
              <a:defRPr sz="1400">
                <a:latin typeface="Helvetica"/>
                <a:cs typeface="Helvetica"/>
              </a:defRPr>
            </a:lvl4pPr>
            <a:lvl5pPr>
              <a:defRPr sz="1400">
                <a:latin typeface="Helvetica"/>
                <a:cs typeface="Helvetica"/>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1066800"/>
            <a:ext cx="9144000" cy="3810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ustom Layout">
    <p:bg>
      <p:bgRef idx="1001">
        <a:schemeClr val="bg1"/>
      </p:bgRef>
    </p:bg>
    <p:spTree>
      <p:nvGrpSpPr>
        <p:cNvPr id="1" name=""/>
        <p:cNvGrpSpPr/>
        <p:nvPr/>
      </p:nvGrpSpPr>
      <p:grpSpPr>
        <a:xfrm>
          <a:off x="0" y="0"/>
          <a:ext cx="0" cy="0"/>
          <a:chOff x="0" y="0"/>
          <a:chExt cx="0" cy="0"/>
        </a:xfrm>
      </p:grpSpPr>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447800"/>
            <a:ext cx="5111750" cy="4678363"/>
          </a:xfrm>
        </p:spPr>
        <p:txBody>
          <a:bodyPr>
            <a:normAutofit/>
          </a:bodyPr>
          <a:lstStyle>
            <a:lvl1pPr>
              <a:defRPr sz="2400">
                <a:latin typeface="Helvetica"/>
                <a:cs typeface="Helvetica"/>
              </a:defRPr>
            </a:lvl1pPr>
            <a:lvl2pPr>
              <a:defRPr sz="2000">
                <a:latin typeface="Helvetica"/>
                <a:cs typeface="Helvetica"/>
              </a:defRPr>
            </a:lvl2pPr>
            <a:lvl3pPr>
              <a:defRPr sz="1800">
                <a:latin typeface="Helvetica"/>
                <a:cs typeface="Helvetica"/>
              </a:defRPr>
            </a:lvl3pPr>
            <a:lvl4pPr>
              <a:defRPr sz="1600">
                <a:latin typeface="Helvetica"/>
                <a:cs typeface="Helvetica"/>
              </a:defRPr>
            </a:lvl4pPr>
            <a:lvl5pPr>
              <a:defRPr sz="1600">
                <a:latin typeface="Helvetica"/>
                <a:cs typeface="Helvetica"/>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Helvetica"/>
                <a:cs typeface="Helvetic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1066800"/>
            <a:ext cx="9144000" cy="3810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1792288" y="4800600"/>
            <a:ext cx="5486400" cy="566738"/>
          </a:xfrm>
        </p:spPr>
        <p:txBody>
          <a:bodyPr anchor="b"/>
          <a:lstStyle>
            <a:lvl1pPr algn="l">
              <a:defRPr sz="2000" b="0"/>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Helvetica"/>
                <a:cs typeface="Helvetic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8752"/>
            <a:ext cx="8229600" cy="1143000"/>
          </a:xfrm>
          <a:prstGeom prst="rect">
            <a:avLst/>
          </a:prstGeom>
          <a:noFill/>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FA1864-10DF-4F57-AD50-523C627EDA7F}" type="datetimeFigureOut">
              <a:rPr lang="en-US" smtClean="0"/>
              <a:pPr/>
              <a:t>4/7/2012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72D7E-03FB-4095-8969-6E29B316B4FF}" type="slidenum">
              <a:rPr lang="en-US" smtClean="0"/>
              <a:pPr/>
              <a:t>‹#›</a:t>
            </a:fld>
            <a:endParaRPr lang="en-US" dirty="0"/>
          </a:p>
        </p:txBody>
      </p:sp>
      <p:sp>
        <p:nvSpPr>
          <p:cNvPr id="7" name="Rectangle 1"/>
          <p:cNvSpPr>
            <a:spLocks noChangeArrowheads="1"/>
          </p:cNvSpPr>
          <p:nvPr/>
        </p:nvSpPr>
        <p:spPr bwMode="auto">
          <a:xfrm>
            <a:off x="0" y="6400800"/>
            <a:ext cx="9144000" cy="457200"/>
          </a:xfrm>
          <a:prstGeom prst="rect">
            <a:avLst/>
          </a:prstGeom>
          <a:solidFill>
            <a:srgbClr val="032B66"/>
          </a:solidFill>
          <a:ln w="9525">
            <a:noFill/>
            <a:miter lim="800000"/>
            <a:headEnd/>
            <a:tailEnd/>
          </a:ln>
        </p:spPr>
        <p:txBody>
          <a:bodyPr/>
          <a:lstStyle/>
          <a:p>
            <a:endParaRPr lang="en-US" dirty="0"/>
          </a:p>
        </p:txBody>
      </p:sp>
      <p:sp>
        <p:nvSpPr>
          <p:cNvPr id="8" name="Line 2"/>
          <p:cNvSpPr>
            <a:spLocks noChangeShapeType="1"/>
          </p:cNvSpPr>
          <p:nvPr/>
        </p:nvSpPr>
        <p:spPr bwMode="auto">
          <a:xfrm>
            <a:off x="0" y="6353175"/>
            <a:ext cx="9144000" cy="1588"/>
          </a:xfrm>
          <a:prstGeom prst="line">
            <a:avLst/>
          </a:prstGeom>
          <a:noFill/>
          <a:ln w="50800">
            <a:solidFill>
              <a:schemeClr val="bg2"/>
            </a:solidFill>
            <a:round/>
            <a:headEnd/>
            <a:tailEnd/>
          </a:ln>
        </p:spPr>
        <p:txBody>
          <a:bodyPr/>
          <a:lstStyle/>
          <a:p>
            <a:endParaRPr lang="en-US" dirty="0"/>
          </a:p>
        </p:txBody>
      </p:sp>
      <p:sp>
        <p:nvSpPr>
          <p:cNvPr id="9" name="Line 5"/>
          <p:cNvSpPr>
            <a:spLocks noChangeShapeType="1"/>
          </p:cNvSpPr>
          <p:nvPr/>
        </p:nvSpPr>
        <p:spPr bwMode="auto">
          <a:xfrm>
            <a:off x="-12700" y="1244600"/>
            <a:ext cx="9144000" cy="0"/>
          </a:xfrm>
          <a:prstGeom prst="line">
            <a:avLst/>
          </a:prstGeom>
          <a:noFill/>
          <a:ln w="63500">
            <a:solidFill>
              <a:schemeClr val="bg2"/>
            </a:solidFill>
            <a:round/>
            <a:headEnd/>
            <a:tailEnd/>
          </a:ln>
        </p:spPr>
        <p:txBody>
          <a:bodyPr/>
          <a:lstStyle/>
          <a:p>
            <a:endParaRPr lang="en-US" dirty="0"/>
          </a:p>
        </p:txBody>
      </p:sp>
      <p:pic>
        <p:nvPicPr>
          <p:cNvPr id="10" name="Picture 9"/>
          <p:cNvPicPr>
            <a:picLocks noChangeArrowheads="1"/>
          </p:cNvPicPr>
          <p:nvPr/>
        </p:nvPicPr>
        <p:blipFill>
          <a:blip r:embed="rId16" cstate="email">
            <a:extLst>
              <a:ext uri="{28A0092B-C50C-407E-A947-70E740481C1C}">
                <a14:useLocalDpi xmlns:a14="http://schemas.microsoft.com/office/drawing/2010/main" val="0"/>
              </a:ext>
            </a:extLst>
          </a:blip>
          <a:stretch>
            <a:fillRect/>
          </a:stretch>
        </p:blipFill>
        <p:spPr bwMode="auto">
          <a:xfrm>
            <a:off x="7744179" y="6484336"/>
            <a:ext cx="942620" cy="304071"/>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2" r:id="rId3"/>
    <p:sldLayoutId id="2147483773" r:id="rId4"/>
    <p:sldLayoutId id="2147483774" r:id="rId5"/>
    <p:sldLayoutId id="2147483775" r:id="rId6"/>
    <p:sldLayoutId id="2147483776" r:id="rId7"/>
    <p:sldLayoutId id="2147483777" r:id="rId8"/>
    <p:sldLayoutId id="2147483778" r:id="rId9"/>
    <p:sldLayoutId id="2147483781" r:id="rId10"/>
    <p:sldLayoutId id="2147483783" r:id="rId11"/>
    <p:sldLayoutId id="2147483785" r:id="rId12"/>
    <p:sldLayoutId id="2147483786" r:id="rId13"/>
    <p:sldLayoutId id="2147483787"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3200" b="0" kern="1200">
          <a:solidFill>
            <a:schemeClr val="tx2"/>
          </a:solidFill>
          <a:latin typeface="Helvetica"/>
          <a:ea typeface="+mj-ea"/>
          <a:cs typeface="Helvetica"/>
        </a:defRPr>
      </a:lvl1pPr>
    </p:titleStyle>
    <p:bodyStyle>
      <a:lvl1pPr marL="231775" indent="-231775" algn="l" defTabSz="914400" rtl="0" eaLnBrk="1" latinLnBrk="0" hangingPunct="1">
        <a:spcBef>
          <a:spcPts val="0"/>
        </a:spcBef>
        <a:spcAft>
          <a:spcPts val="1800"/>
        </a:spcAft>
        <a:buClr>
          <a:schemeClr val="accent1"/>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ts val="0"/>
        </a:spcBef>
        <a:spcAft>
          <a:spcPts val="1800"/>
        </a:spcAft>
        <a:buClr>
          <a:schemeClr val="accent1"/>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ts val="0"/>
        </a:spcBef>
        <a:spcAft>
          <a:spcPts val="1800"/>
        </a:spcAft>
        <a:buClr>
          <a:schemeClr val="accent1"/>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ts val="0"/>
        </a:spcBef>
        <a:spcAft>
          <a:spcPts val="1800"/>
        </a:spcAft>
        <a:buClr>
          <a:schemeClr val="accent1"/>
        </a:buClr>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ts val="0"/>
        </a:spcBef>
        <a:spcAft>
          <a:spcPts val="1800"/>
        </a:spcAft>
        <a:buClr>
          <a:schemeClr val="accent1"/>
        </a:buClr>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microsoft.com/office/2007/relationships/hdphoto" Target="../media/hdphoto1.wdp"/><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chem-eng.utoronto.ca/~datamining/" TargetMode="External"/><Relationship Id="rId2" Type="http://schemas.openxmlformats.org/officeDocument/2006/relationships/hyperlink" Target="http://www.ai-junkie.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t>
            </a:r>
            <a:r>
              <a:rPr lang="en-US" dirty="0" smtClean="0"/>
              <a:t>Mining </a:t>
            </a:r>
            <a:r>
              <a:rPr lang="en-US" dirty="0"/>
              <a:t>I</a:t>
            </a:r>
            <a:r>
              <a:rPr lang="en-US" dirty="0" smtClean="0"/>
              <a:t>n </a:t>
            </a:r>
            <a:r>
              <a:rPr lang="en-US" dirty="0"/>
              <a:t>W</a:t>
            </a:r>
            <a:r>
              <a:rPr lang="en-US" dirty="0" smtClean="0"/>
              <a:t>ireless Networks</a:t>
            </a:r>
            <a:endParaRPr lang="en-US" dirty="0"/>
          </a:p>
        </p:txBody>
      </p:sp>
      <p:sp>
        <p:nvSpPr>
          <p:cNvPr id="3" name="Content Placeholder 2"/>
          <p:cNvSpPr>
            <a:spLocks noGrp="1"/>
          </p:cNvSpPr>
          <p:nvPr>
            <p:ph sz="quarter" idx="10"/>
          </p:nvPr>
        </p:nvSpPr>
        <p:spPr/>
        <p:txBody>
          <a:bodyPr/>
          <a:lstStyle/>
          <a:p>
            <a:r>
              <a:rPr lang="en-US" dirty="0" smtClean="0"/>
              <a:t>John </a:t>
            </a:r>
            <a:r>
              <a:rPr lang="en-US" dirty="0" smtClean="0"/>
              <a:t>Widhalm</a:t>
            </a:r>
            <a:endParaRPr lang="en-US" dirty="0"/>
          </a:p>
        </p:txBody>
      </p:sp>
    </p:spTree>
    <p:extLst>
      <p:ext uri="{BB962C8B-B14F-4D97-AF65-F5344CB8AC3E}">
        <p14:creationId xmlns:p14="http://schemas.microsoft.com/office/powerpoint/2010/main" val="2314847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Step-4:  Determine the BMU Neighborhood</a:t>
            </a:r>
            <a:endParaRPr lang="en-US" dirty="0"/>
          </a:p>
        </p:txBody>
      </p:sp>
      <p:sp>
        <p:nvSpPr>
          <p:cNvPr id="3" name="TextBox 2"/>
          <p:cNvSpPr txBox="1"/>
          <p:nvPr/>
        </p:nvSpPr>
        <p:spPr>
          <a:xfrm>
            <a:off x="457200" y="1371599"/>
            <a:ext cx="8000999" cy="1200329"/>
          </a:xfrm>
          <a:prstGeom prst="rect">
            <a:avLst/>
          </a:prstGeom>
          <a:noFill/>
        </p:spPr>
        <p:txBody>
          <a:bodyPr wrap="square" rtlCol="0">
            <a:spAutoFit/>
          </a:bodyPr>
          <a:lstStyle/>
          <a:p>
            <a:r>
              <a:rPr lang="en-US" dirty="0" smtClean="0"/>
              <a:t>The size </a:t>
            </a:r>
            <a:r>
              <a:rPr lang="en-US" dirty="0"/>
              <a:t>of the </a:t>
            </a:r>
            <a:r>
              <a:rPr lang="en-US" dirty="0" smtClean="0"/>
              <a:t>neighborhood is </a:t>
            </a:r>
            <a:r>
              <a:rPr lang="en-US" dirty="0"/>
              <a:t>an </a:t>
            </a:r>
            <a:r>
              <a:rPr lang="en-US" i="1" dirty="0"/>
              <a:t>exponential </a:t>
            </a:r>
            <a:r>
              <a:rPr lang="en-US" i="1" dirty="0" smtClean="0"/>
              <a:t>decay </a:t>
            </a:r>
            <a:r>
              <a:rPr lang="en-US" dirty="0" smtClean="0"/>
              <a:t>function </a:t>
            </a:r>
            <a:r>
              <a:rPr lang="en-US" dirty="0"/>
              <a:t>that shrinks on each iteration until eventually the neighborhood is just the BMU itself</a:t>
            </a:r>
            <a:r>
              <a:rPr lang="en-US" dirty="0" smtClean="0"/>
              <a:t>.</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819400"/>
            <a:ext cx="28575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70776" y="5655112"/>
            <a:ext cx="2238113" cy="461665"/>
          </a:xfrm>
          <a:prstGeom prst="rect">
            <a:avLst/>
          </a:prstGeom>
          <a:noFill/>
        </p:spPr>
        <p:txBody>
          <a:bodyPr wrap="none" rtlCol="0">
            <a:spAutoFit/>
          </a:bodyPr>
          <a:lstStyle/>
          <a:p>
            <a:pPr algn="ctr"/>
            <a:r>
              <a:rPr lang="en-US" sz="1200" dirty="0"/>
              <a:t>Figure 3</a:t>
            </a:r>
            <a:r>
              <a:rPr lang="en-US" sz="1200" dirty="0" smtClean="0"/>
              <a:t> </a:t>
            </a:r>
            <a:r>
              <a:rPr lang="en-US" sz="1200" baseline="30000" dirty="0" smtClean="0"/>
              <a:t>[2]</a:t>
            </a:r>
            <a:endParaRPr lang="en-US" sz="1200" baseline="30000" dirty="0"/>
          </a:p>
          <a:p>
            <a:pPr algn="ctr"/>
            <a:r>
              <a:rPr lang="en-US" sz="1200" dirty="0" smtClean="0"/>
              <a:t>The Initial BMU Neighborhood</a:t>
            </a:r>
          </a:p>
        </p:txBody>
      </p:sp>
      <mc:AlternateContent xmlns:mc="http://schemas.openxmlformats.org/markup-compatibility/2006" xmlns:a14="http://schemas.microsoft.com/office/drawing/2010/main">
        <mc:Choice Requires="a14">
          <p:sp>
            <p:nvSpPr>
              <p:cNvPr id="4" name="Rectangle 3"/>
              <p:cNvSpPr/>
              <p:nvPr/>
            </p:nvSpPr>
            <p:spPr>
              <a:xfrm>
                <a:off x="4343400" y="3148576"/>
                <a:ext cx="3276600" cy="598562"/>
              </a:xfrm>
              <a:prstGeom prst="rect">
                <a:avLst/>
              </a:prstGeom>
              <a:ln>
                <a:noFill/>
                <a:prstDash val="solid"/>
              </a:ln>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800" i="1" smtClean="0">
                              <a:solidFill>
                                <a:schemeClr val="tx1"/>
                              </a:solidFill>
                              <a:latin typeface="Cambria Math"/>
                            </a:rPr>
                          </m:ctrlPr>
                        </m:sSubPr>
                        <m:e>
                          <m:r>
                            <a:rPr lang="en-US" sz="1600" i="1">
                              <a:solidFill>
                                <a:schemeClr val="tx1"/>
                              </a:solidFill>
                              <a:latin typeface="Cambria Math"/>
                            </a:rPr>
                            <m:t>𝜎</m:t>
                          </m:r>
                        </m:e>
                        <m:sub>
                          <m:r>
                            <a:rPr lang="en-US" sz="1600" b="0" i="1" smtClean="0">
                              <a:solidFill>
                                <a:schemeClr val="tx1"/>
                              </a:solidFill>
                              <a:latin typeface="Cambria Math"/>
                            </a:rPr>
                            <m:t>𝑡</m:t>
                          </m:r>
                          <m:r>
                            <a:rPr lang="en-US" sz="1800" i="1">
                              <a:solidFill>
                                <a:schemeClr val="tx1"/>
                              </a:solidFill>
                              <a:latin typeface="Cambria Math"/>
                            </a:rPr>
                            <m:t> </m:t>
                          </m:r>
                        </m:sub>
                      </m:sSub>
                      <m:r>
                        <a:rPr lang="en-US" sz="1800" i="1">
                          <a:solidFill>
                            <a:schemeClr val="tx1"/>
                          </a:solidFill>
                          <a:latin typeface="Cambria Math"/>
                        </a:rPr>
                        <m:t>=</m:t>
                      </m:r>
                      <m:sSub>
                        <m:sSubPr>
                          <m:ctrlPr>
                            <a:rPr lang="en-US" sz="1800" i="1">
                              <a:solidFill>
                                <a:schemeClr val="tx1"/>
                              </a:solidFill>
                              <a:latin typeface="Cambria Math"/>
                            </a:rPr>
                          </m:ctrlPr>
                        </m:sSubPr>
                        <m:e>
                          <m:r>
                            <a:rPr lang="en-US" sz="1600" i="1">
                              <a:solidFill>
                                <a:schemeClr val="tx1"/>
                              </a:solidFill>
                              <a:latin typeface="Cambria Math"/>
                            </a:rPr>
                            <m:t>𝜎</m:t>
                          </m:r>
                        </m:e>
                        <m:sub>
                          <m:r>
                            <a:rPr lang="en-US" sz="1800" i="1">
                              <a:solidFill>
                                <a:schemeClr val="tx1"/>
                              </a:solidFill>
                              <a:latin typeface="Cambria Math"/>
                            </a:rPr>
                            <m:t>0 </m:t>
                          </m:r>
                        </m:sub>
                      </m:sSub>
                      <m:r>
                        <a:rPr lang="en-US" sz="1800" i="1">
                          <a:solidFill>
                            <a:schemeClr val="tx1"/>
                          </a:solidFill>
                          <a:latin typeface="Cambria Math"/>
                          <a:ea typeface="Cambria Math"/>
                        </a:rPr>
                        <m:t>∙</m:t>
                      </m:r>
                      <m:r>
                        <a:rPr lang="en-US" sz="1800" i="1">
                          <a:solidFill>
                            <a:schemeClr val="tx1"/>
                          </a:solidFill>
                          <a:latin typeface="Cambria Math"/>
                          <a:ea typeface="Cambria Math"/>
                        </a:rPr>
                        <m:t>𝐸𝑋𝑃</m:t>
                      </m:r>
                      <m:d>
                        <m:dPr>
                          <m:ctrlPr>
                            <a:rPr lang="en-US" sz="1800" i="1">
                              <a:solidFill>
                                <a:schemeClr val="tx1"/>
                              </a:solidFill>
                              <a:latin typeface="Cambria Math"/>
                            </a:rPr>
                          </m:ctrlPr>
                        </m:dPr>
                        <m:e>
                          <m:r>
                            <a:rPr lang="en-US" sz="1800" i="1">
                              <a:solidFill>
                                <a:schemeClr val="tx1"/>
                              </a:solidFill>
                              <a:latin typeface="Cambria Math"/>
                            </a:rPr>
                            <m:t>−</m:t>
                          </m:r>
                          <m:f>
                            <m:fPr>
                              <m:ctrlPr>
                                <a:rPr lang="en-US" sz="1800" i="1">
                                  <a:solidFill>
                                    <a:schemeClr val="tx1"/>
                                  </a:solidFill>
                                  <a:latin typeface="Cambria Math"/>
                                </a:rPr>
                              </m:ctrlPr>
                            </m:fPr>
                            <m:num>
                              <m:r>
                                <a:rPr lang="en-US" sz="1800" i="1">
                                  <a:solidFill>
                                    <a:schemeClr val="tx1"/>
                                  </a:solidFill>
                                  <a:latin typeface="Cambria Math"/>
                                </a:rPr>
                                <m:t>𝑡</m:t>
                              </m:r>
                            </m:num>
                            <m:den>
                              <m:r>
                                <m:rPr>
                                  <m:sty m:val="p"/>
                                </m:rPr>
                                <a:rPr lang="el-GR" sz="1800" i="1">
                                  <a:solidFill>
                                    <a:schemeClr val="tx1"/>
                                  </a:solidFill>
                                  <a:latin typeface="Cambria Math"/>
                                </a:rPr>
                                <m:t>λ</m:t>
                              </m:r>
                            </m:den>
                          </m:f>
                          <m:r>
                            <a:rPr lang="en-US" sz="1800" i="1">
                              <a:solidFill>
                                <a:schemeClr val="tx1"/>
                              </a:solidFill>
                              <a:latin typeface="Cambria Math"/>
                            </a:rPr>
                            <m:t> </m:t>
                          </m:r>
                        </m:e>
                      </m:d>
                    </m:oMath>
                  </m:oMathPara>
                </a14:m>
                <a:endParaRPr lang="en-US" sz="1800" dirty="0"/>
              </a:p>
            </p:txBody>
          </p:sp>
        </mc:Choice>
        <mc:Fallback xmlns="">
          <p:sp>
            <p:nvSpPr>
              <p:cNvPr id="4" name="Rectangle 3"/>
              <p:cNvSpPr>
                <a:spLocks noRot="1" noChangeAspect="1" noMove="1" noResize="1" noEditPoints="1" noAdjustHandles="1" noChangeArrowheads="1" noChangeShapeType="1" noTextEdit="1"/>
              </p:cNvSpPr>
              <p:nvPr/>
            </p:nvSpPr>
            <p:spPr>
              <a:xfrm>
                <a:off x="4343400" y="3148576"/>
                <a:ext cx="3276600" cy="598562"/>
              </a:xfrm>
              <a:prstGeom prst="rect">
                <a:avLst/>
              </a:prstGeom>
              <a:blipFill rotWithShape="1">
                <a:blip r:embed="rId3"/>
                <a:stretch>
                  <a:fillRect/>
                </a:stretch>
              </a:blipFill>
              <a:ln>
                <a:noFill/>
                <a:prstDash val="solid"/>
              </a:ln>
            </p:spPr>
            <p:txBody>
              <a:bodyPr/>
              <a:lstStyle/>
              <a:p>
                <a:r>
                  <a:rPr lang="en-US">
                    <a:noFill/>
                  </a:rPr>
                  <a:t> </a:t>
                </a:r>
              </a:p>
            </p:txBody>
          </p:sp>
        </mc:Fallback>
      </mc:AlternateContent>
      <p:sp>
        <p:nvSpPr>
          <p:cNvPr id="6" name="Rectangle 5"/>
          <p:cNvSpPr/>
          <p:nvPr/>
        </p:nvSpPr>
        <p:spPr>
          <a:xfrm>
            <a:off x="4191000" y="2736503"/>
            <a:ext cx="3355534" cy="369332"/>
          </a:xfrm>
          <a:prstGeom prst="rect">
            <a:avLst/>
          </a:prstGeom>
        </p:spPr>
        <p:txBody>
          <a:bodyPr wrap="none">
            <a:spAutoFit/>
          </a:bodyPr>
          <a:lstStyle/>
          <a:p>
            <a:r>
              <a:rPr lang="en-US" sz="1800" i="1" dirty="0" smtClean="0">
                <a:latin typeface="Cambria Math" pitchFamily="18" charset="0"/>
                <a:ea typeface="Cambria Math" pitchFamily="18" charset="0"/>
              </a:rPr>
              <a:t>The Exponential </a:t>
            </a:r>
            <a:r>
              <a:rPr lang="en-US" sz="1800" i="1" dirty="0">
                <a:latin typeface="Cambria Math" pitchFamily="18" charset="0"/>
                <a:ea typeface="Cambria Math" pitchFamily="18" charset="0"/>
              </a:rPr>
              <a:t>Decay Function</a:t>
            </a:r>
            <a:endParaRPr lang="en-US" sz="1800" dirty="0"/>
          </a:p>
        </p:txBody>
      </p:sp>
      <mc:AlternateContent xmlns:mc="http://schemas.openxmlformats.org/markup-compatibility/2006" xmlns:a14="http://schemas.microsoft.com/office/drawing/2010/main">
        <mc:Choice Requires="a14">
          <p:sp>
            <p:nvSpPr>
              <p:cNvPr id="8" name="Rectangle 7"/>
              <p:cNvSpPr/>
              <p:nvPr/>
            </p:nvSpPr>
            <p:spPr>
              <a:xfrm>
                <a:off x="4459066" y="3893403"/>
                <a:ext cx="3313333" cy="1015663"/>
              </a:xfrm>
              <a:prstGeom prst="rect">
                <a:avLst/>
              </a:prstGeom>
            </p:spPr>
            <p:txBody>
              <a:bodyPr wrap="square">
                <a:spAutoFit/>
              </a:bodyPr>
              <a:lstStyle/>
              <a:p>
                <a:r>
                  <a:rPr lang="en-US" sz="1200" i="1" dirty="0" smtClean="0">
                    <a:solidFill>
                      <a:schemeClr val="tx1"/>
                    </a:solidFill>
                    <a:latin typeface="Cambria Math"/>
                    <a:ea typeface="Cambria Math"/>
                  </a:rPr>
                  <a:t>Where: </a:t>
                </a:r>
              </a:p>
              <a:p>
                <a:pPr lvl="1"/>
                <a14:m>
                  <m:oMathPara xmlns:m="http://schemas.openxmlformats.org/officeDocument/2006/math">
                    <m:oMathParaPr>
                      <m:jc m:val="left"/>
                    </m:oMathParaPr>
                    <m:oMath xmlns:m="http://schemas.openxmlformats.org/officeDocument/2006/math">
                      <m:sSub>
                        <m:sSubPr>
                          <m:ctrlPr>
                            <a:rPr lang="en-US" sz="1200" i="1">
                              <a:solidFill>
                                <a:schemeClr val="tx1"/>
                              </a:solidFill>
                              <a:latin typeface="Cambria Math"/>
                            </a:rPr>
                          </m:ctrlPr>
                        </m:sSubPr>
                        <m:e>
                          <m:r>
                            <a:rPr lang="en-US" sz="1100" i="1">
                              <a:solidFill>
                                <a:schemeClr val="tx1"/>
                              </a:solidFill>
                              <a:latin typeface="Cambria Math"/>
                            </a:rPr>
                            <m:t>𝜎</m:t>
                          </m:r>
                        </m:e>
                        <m:sub>
                          <m:r>
                            <a:rPr lang="en-US" sz="1100" b="0" i="1" smtClean="0">
                              <a:solidFill>
                                <a:schemeClr val="tx1"/>
                              </a:solidFill>
                              <a:latin typeface="Cambria Math"/>
                            </a:rPr>
                            <m:t>𝑡</m:t>
                          </m:r>
                          <m:r>
                            <a:rPr lang="en-US" sz="1200" i="1">
                              <a:solidFill>
                                <a:schemeClr val="tx1"/>
                              </a:solidFill>
                              <a:latin typeface="Cambria Math"/>
                            </a:rPr>
                            <m:t> </m:t>
                          </m:r>
                        </m:sub>
                      </m:sSub>
                      <m:r>
                        <a:rPr lang="en-US" sz="1200" i="1">
                          <a:solidFill>
                            <a:schemeClr val="tx1"/>
                          </a:solidFill>
                          <a:latin typeface="Cambria Math"/>
                        </a:rPr>
                        <m:t>=</m:t>
                      </m:r>
                      <m:r>
                        <a:rPr lang="en-US" sz="1200" b="0" i="1" smtClean="0">
                          <a:solidFill>
                            <a:schemeClr val="tx1"/>
                          </a:solidFill>
                          <a:latin typeface="Cambria Math"/>
                        </a:rPr>
                        <m:t>𝑤𝑖𝑑𝑡h</m:t>
                      </m:r>
                      <m:r>
                        <a:rPr lang="en-US" sz="1200" b="0" i="1" smtClean="0">
                          <a:solidFill>
                            <a:schemeClr val="tx1"/>
                          </a:solidFill>
                          <a:latin typeface="Cambria Math"/>
                        </a:rPr>
                        <m:t> </m:t>
                      </m:r>
                      <m:r>
                        <a:rPr lang="en-US" sz="1200" b="0" i="1" smtClean="0">
                          <a:solidFill>
                            <a:schemeClr val="tx1"/>
                          </a:solidFill>
                          <a:latin typeface="Cambria Math"/>
                        </a:rPr>
                        <m:t>𝑜𝑓</m:t>
                      </m:r>
                      <m:r>
                        <a:rPr lang="en-US" sz="1200" b="0" i="1" smtClean="0">
                          <a:solidFill>
                            <a:schemeClr val="tx1"/>
                          </a:solidFill>
                          <a:latin typeface="Cambria Math"/>
                        </a:rPr>
                        <m:t> </m:t>
                      </m:r>
                      <m:r>
                        <a:rPr lang="en-US" sz="1200" b="0" i="1" smtClean="0">
                          <a:solidFill>
                            <a:schemeClr val="tx1"/>
                          </a:solidFill>
                          <a:latin typeface="Cambria Math"/>
                        </a:rPr>
                        <m:t>𝑡h𝑒</m:t>
                      </m:r>
                      <m:r>
                        <a:rPr lang="en-US" sz="1200" b="0" i="1" smtClean="0">
                          <a:solidFill>
                            <a:schemeClr val="tx1"/>
                          </a:solidFill>
                          <a:latin typeface="Cambria Math"/>
                        </a:rPr>
                        <m:t> </m:t>
                      </m:r>
                      <m:r>
                        <a:rPr lang="en-US" sz="1200" b="0" i="1" smtClean="0">
                          <a:solidFill>
                            <a:schemeClr val="tx1"/>
                          </a:solidFill>
                          <a:latin typeface="Cambria Math"/>
                        </a:rPr>
                        <m:t>𝑙𝑎𝑡𝑡𝑖𝑐𝑒</m:t>
                      </m:r>
                      <m:r>
                        <a:rPr lang="en-US" sz="1200" b="0" i="1" smtClean="0">
                          <a:solidFill>
                            <a:schemeClr val="tx1"/>
                          </a:solidFill>
                          <a:latin typeface="Cambria Math"/>
                        </a:rPr>
                        <m:t> </m:t>
                      </m:r>
                      <m:r>
                        <a:rPr lang="en-US" sz="1200" b="0" i="1" smtClean="0">
                          <a:solidFill>
                            <a:schemeClr val="tx1"/>
                          </a:solidFill>
                          <a:latin typeface="Cambria Math"/>
                        </a:rPr>
                        <m:t>𝑎𝑡</m:t>
                      </m:r>
                      <m:r>
                        <a:rPr lang="en-US" sz="1200" b="0" i="1" smtClean="0">
                          <a:solidFill>
                            <a:schemeClr val="tx1"/>
                          </a:solidFill>
                          <a:latin typeface="Cambria Math"/>
                        </a:rPr>
                        <m:t> </m:t>
                      </m:r>
                      <m:r>
                        <a:rPr lang="en-US" sz="1200" b="0" i="1" smtClean="0">
                          <a:solidFill>
                            <a:schemeClr val="tx1"/>
                          </a:solidFill>
                          <a:latin typeface="Cambria Math"/>
                        </a:rPr>
                        <m:t>𝑡𝑖𝑚𝑒</m:t>
                      </m:r>
                      <m:r>
                        <a:rPr lang="en-US" sz="1200" b="0" i="1" smtClean="0">
                          <a:solidFill>
                            <a:schemeClr val="tx1"/>
                          </a:solidFill>
                          <a:latin typeface="Cambria Math"/>
                        </a:rPr>
                        <m:t> </m:t>
                      </m:r>
                      <m:r>
                        <a:rPr lang="en-US" sz="1200" b="0" i="1" smtClean="0">
                          <a:solidFill>
                            <a:schemeClr val="tx1"/>
                          </a:solidFill>
                          <a:latin typeface="Cambria Math"/>
                        </a:rPr>
                        <m:t>𝑡</m:t>
                      </m:r>
                    </m:oMath>
                  </m:oMathPara>
                </a14:m>
                <a:endParaRPr lang="en-US" sz="1200" b="0" dirty="0" smtClean="0">
                  <a:solidFill>
                    <a:schemeClr val="tx1"/>
                  </a:solidFill>
                </a:endParaRPr>
              </a:p>
              <a:p>
                <a:pPr lvl="1"/>
                <a14:m>
                  <m:oMathPara xmlns:m="http://schemas.openxmlformats.org/officeDocument/2006/math">
                    <m:oMathParaPr>
                      <m:jc m:val="left"/>
                    </m:oMathParaPr>
                    <m:oMath xmlns:m="http://schemas.openxmlformats.org/officeDocument/2006/math">
                      <m:sSub>
                        <m:sSubPr>
                          <m:ctrlPr>
                            <a:rPr lang="en-US" sz="1200" i="1">
                              <a:solidFill>
                                <a:schemeClr val="tx1"/>
                              </a:solidFill>
                              <a:latin typeface="Cambria Math"/>
                            </a:rPr>
                          </m:ctrlPr>
                        </m:sSubPr>
                        <m:e>
                          <m:r>
                            <a:rPr lang="en-US" sz="1100" i="1">
                              <a:solidFill>
                                <a:schemeClr val="tx1"/>
                              </a:solidFill>
                              <a:latin typeface="Cambria Math"/>
                            </a:rPr>
                            <m:t>𝜎</m:t>
                          </m:r>
                        </m:e>
                        <m:sub>
                          <m:r>
                            <a:rPr lang="en-US" sz="1200" i="1">
                              <a:solidFill>
                                <a:schemeClr val="tx1"/>
                              </a:solidFill>
                              <a:latin typeface="Cambria Math"/>
                            </a:rPr>
                            <m:t>0 </m:t>
                          </m:r>
                        </m:sub>
                      </m:sSub>
                      <m:r>
                        <a:rPr lang="en-US" sz="1200" i="1">
                          <a:solidFill>
                            <a:schemeClr val="tx1"/>
                          </a:solidFill>
                          <a:latin typeface="Cambria Math"/>
                          <a:ea typeface="Cambria Math"/>
                        </a:rPr>
                        <m:t>=</m:t>
                      </m:r>
                      <m:r>
                        <a:rPr lang="en-US" sz="1200" i="1">
                          <a:solidFill>
                            <a:schemeClr val="tx1"/>
                          </a:solidFill>
                          <a:latin typeface="Cambria Math"/>
                          <a:ea typeface="Cambria Math"/>
                        </a:rPr>
                        <m:t>𝑤𝑖𝑑𝑡h</m:t>
                      </m:r>
                      <m:r>
                        <a:rPr lang="en-US" sz="1200" i="1">
                          <a:solidFill>
                            <a:schemeClr val="tx1"/>
                          </a:solidFill>
                          <a:latin typeface="Cambria Math"/>
                          <a:ea typeface="Cambria Math"/>
                        </a:rPr>
                        <m:t> </m:t>
                      </m:r>
                      <m:r>
                        <a:rPr lang="en-US" sz="1200" i="1">
                          <a:solidFill>
                            <a:schemeClr val="tx1"/>
                          </a:solidFill>
                          <a:latin typeface="Cambria Math"/>
                          <a:ea typeface="Cambria Math"/>
                        </a:rPr>
                        <m:t>𝑜𝑓</m:t>
                      </m:r>
                      <m:r>
                        <a:rPr lang="en-US" sz="1200" i="1">
                          <a:solidFill>
                            <a:schemeClr val="tx1"/>
                          </a:solidFill>
                          <a:latin typeface="Cambria Math"/>
                          <a:ea typeface="Cambria Math"/>
                        </a:rPr>
                        <m:t> </m:t>
                      </m:r>
                      <m:r>
                        <a:rPr lang="en-US" sz="1200" i="1">
                          <a:solidFill>
                            <a:schemeClr val="tx1"/>
                          </a:solidFill>
                          <a:latin typeface="Cambria Math"/>
                          <a:ea typeface="Cambria Math"/>
                        </a:rPr>
                        <m:t>𝑡h𝑒</m:t>
                      </m:r>
                      <m:r>
                        <a:rPr lang="en-US" sz="1200" i="1">
                          <a:solidFill>
                            <a:schemeClr val="tx1"/>
                          </a:solidFill>
                          <a:latin typeface="Cambria Math"/>
                          <a:ea typeface="Cambria Math"/>
                        </a:rPr>
                        <m:t> </m:t>
                      </m:r>
                      <m:r>
                        <a:rPr lang="en-US" sz="1200" i="1">
                          <a:solidFill>
                            <a:schemeClr val="tx1"/>
                          </a:solidFill>
                          <a:latin typeface="Cambria Math"/>
                          <a:ea typeface="Cambria Math"/>
                        </a:rPr>
                        <m:t>𝑙𝑎𝑡𝑡𝑖𝑐𝑒</m:t>
                      </m:r>
                      <m:r>
                        <a:rPr lang="en-US" sz="1200" i="1">
                          <a:solidFill>
                            <a:schemeClr val="tx1"/>
                          </a:solidFill>
                          <a:latin typeface="Cambria Math"/>
                          <a:ea typeface="Cambria Math"/>
                        </a:rPr>
                        <m:t> </m:t>
                      </m:r>
                      <m:r>
                        <a:rPr lang="en-US" sz="1200" i="1">
                          <a:solidFill>
                            <a:schemeClr val="tx1"/>
                          </a:solidFill>
                          <a:latin typeface="Cambria Math"/>
                          <a:ea typeface="Cambria Math"/>
                        </a:rPr>
                        <m:t>𝑎𝑡</m:t>
                      </m:r>
                      <m:r>
                        <a:rPr lang="en-US" sz="1200" i="1">
                          <a:solidFill>
                            <a:schemeClr val="tx1"/>
                          </a:solidFill>
                          <a:latin typeface="Cambria Math"/>
                          <a:ea typeface="Cambria Math"/>
                        </a:rPr>
                        <m:t> </m:t>
                      </m:r>
                      <m:sSub>
                        <m:sSubPr>
                          <m:ctrlPr>
                            <a:rPr lang="en-US" sz="1200" i="1">
                              <a:solidFill>
                                <a:schemeClr val="tx1"/>
                              </a:solidFill>
                              <a:latin typeface="Cambria Math"/>
                              <a:ea typeface="Cambria Math"/>
                            </a:rPr>
                          </m:ctrlPr>
                        </m:sSubPr>
                        <m:e>
                          <m:r>
                            <a:rPr lang="en-US" sz="1200" i="1">
                              <a:solidFill>
                                <a:schemeClr val="tx1"/>
                              </a:solidFill>
                              <a:latin typeface="Cambria Math"/>
                              <a:ea typeface="Cambria Math"/>
                            </a:rPr>
                            <m:t>𝑡</m:t>
                          </m:r>
                        </m:e>
                        <m:sub>
                          <m:r>
                            <a:rPr lang="en-US" sz="1200" i="1">
                              <a:solidFill>
                                <a:schemeClr val="tx1"/>
                              </a:solidFill>
                              <a:latin typeface="Cambria Math"/>
                              <a:ea typeface="Cambria Math"/>
                            </a:rPr>
                            <m:t>0</m:t>
                          </m:r>
                        </m:sub>
                      </m:sSub>
                    </m:oMath>
                  </m:oMathPara>
                </a14:m>
                <a:endParaRPr lang="en-US" sz="1200" dirty="0" smtClean="0">
                  <a:solidFill>
                    <a:schemeClr val="tx1"/>
                  </a:solidFill>
                  <a:ea typeface="Cambria Math"/>
                </a:endParaRPr>
              </a:p>
              <a:p>
                <a:pPr lvl="1"/>
                <a14:m>
                  <m:oMathPara xmlns:m="http://schemas.openxmlformats.org/officeDocument/2006/math">
                    <m:oMathParaPr>
                      <m:jc m:val="left"/>
                    </m:oMathParaPr>
                    <m:oMath xmlns:m="http://schemas.openxmlformats.org/officeDocument/2006/math">
                      <m:r>
                        <a:rPr lang="en-US" sz="1200" i="1">
                          <a:solidFill>
                            <a:schemeClr val="tx1"/>
                          </a:solidFill>
                          <a:latin typeface="Cambria Math"/>
                          <a:ea typeface="Cambria Math"/>
                        </a:rPr>
                        <m:t>𝑡</m:t>
                      </m:r>
                      <m:r>
                        <a:rPr lang="en-US" sz="1200" i="1">
                          <a:solidFill>
                            <a:schemeClr val="tx1"/>
                          </a:solidFill>
                          <a:latin typeface="Cambria Math"/>
                        </a:rPr>
                        <m:t>=</m:t>
                      </m:r>
                      <m:r>
                        <a:rPr lang="en-US" sz="1200" i="1">
                          <a:solidFill>
                            <a:schemeClr val="tx1"/>
                          </a:solidFill>
                          <a:latin typeface="Cambria Math"/>
                        </a:rPr>
                        <m:t>𝑡𝑖𝑚𝑒</m:t>
                      </m:r>
                      <m:r>
                        <a:rPr lang="en-US" sz="1200" i="1">
                          <a:solidFill>
                            <a:schemeClr val="tx1"/>
                          </a:solidFill>
                          <a:latin typeface="Cambria Math"/>
                        </a:rPr>
                        <m:t> </m:t>
                      </m:r>
                      <m:d>
                        <m:dPr>
                          <m:ctrlPr>
                            <a:rPr lang="en-US" sz="1200" i="1">
                              <a:solidFill>
                                <a:schemeClr val="tx1"/>
                              </a:solidFill>
                              <a:latin typeface="Cambria Math"/>
                            </a:rPr>
                          </m:ctrlPr>
                        </m:dPr>
                        <m:e>
                          <m:r>
                            <a:rPr lang="en-US" sz="1200" i="1">
                              <a:solidFill>
                                <a:schemeClr val="tx1"/>
                              </a:solidFill>
                              <a:latin typeface="Cambria Math"/>
                            </a:rPr>
                            <m:t>𝑖𝑡𝑡𝑒𝑟𝑎𝑡𝑖𝑜𝑛</m:t>
                          </m:r>
                          <m:r>
                            <a:rPr lang="en-US" sz="1200" i="1">
                              <a:solidFill>
                                <a:schemeClr val="tx1"/>
                              </a:solidFill>
                              <a:latin typeface="Cambria Math"/>
                            </a:rPr>
                            <m:t> </m:t>
                          </m:r>
                          <m:r>
                            <a:rPr lang="en-US" sz="1200" i="1">
                              <a:solidFill>
                                <a:schemeClr val="tx1"/>
                              </a:solidFill>
                              <a:latin typeface="Cambria Math"/>
                            </a:rPr>
                            <m:t>𝑜𝑓</m:t>
                          </m:r>
                          <m:r>
                            <a:rPr lang="en-US" sz="1200" i="1">
                              <a:solidFill>
                                <a:schemeClr val="tx1"/>
                              </a:solidFill>
                              <a:latin typeface="Cambria Math"/>
                            </a:rPr>
                            <m:t> </m:t>
                          </m:r>
                          <m:r>
                            <a:rPr lang="en-US" sz="1200" i="1">
                              <a:solidFill>
                                <a:schemeClr val="tx1"/>
                              </a:solidFill>
                              <a:latin typeface="Cambria Math"/>
                            </a:rPr>
                            <m:t>𝑡h𝑒</m:t>
                          </m:r>
                          <m:r>
                            <a:rPr lang="en-US" sz="1200" i="1">
                              <a:solidFill>
                                <a:schemeClr val="tx1"/>
                              </a:solidFill>
                              <a:latin typeface="Cambria Math"/>
                            </a:rPr>
                            <m:t> </m:t>
                          </m:r>
                          <m:r>
                            <a:rPr lang="en-US" sz="1200" i="1">
                              <a:solidFill>
                                <a:schemeClr val="tx1"/>
                              </a:solidFill>
                              <a:latin typeface="Cambria Math"/>
                            </a:rPr>
                            <m:t>𝑙𝑜𝑜𝑝</m:t>
                          </m:r>
                        </m:e>
                      </m:d>
                    </m:oMath>
                  </m:oMathPara>
                </a14:m>
                <a:endParaRPr lang="en-US" sz="1200" dirty="0" smtClean="0">
                  <a:solidFill>
                    <a:schemeClr val="tx1"/>
                  </a:solidFill>
                </a:endParaRPr>
              </a:p>
              <a:p>
                <a:pPr lvl="1"/>
                <a14:m>
                  <m:oMathPara xmlns:m="http://schemas.openxmlformats.org/officeDocument/2006/math">
                    <m:oMathParaPr>
                      <m:jc m:val="left"/>
                    </m:oMathParaPr>
                    <m:oMath xmlns:m="http://schemas.openxmlformats.org/officeDocument/2006/math">
                      <m:r>
                        <m:rPr>
                          <m:sty m:val="p"/>
                        </m:rPr>
                        <a:rPr lang="el-GR" sz="1200" i="1">
                          <a:solidFill>
                            <a:schemeClr val="tx1"/>
                          </a:solidFill>
                          <a:latin typeface="Cambria Math"/>
                        </a:rPr>
                        <m:t>λ</m:t>
                      </m:r>
                      <m:r>
                        <a:rPr lang="en-US" sz="1200" i="1">
                          <a:solidFill>
                            <a:schemeClr val="tx1"/>
                          </a:solidFill>
                          <a:latin typeface="Cambria Math"/>
                        </a:rPr>
                        <m:t>=</m:t>
                      </m:r>
                      <m:r>
                        <a:rPr lang="en-US" sz="1200" i="1">
                          <a:solidFill>
                            <a:schemeClr val="tx1"/>
                          </a:solidFill>
                          <a:latin typeface="Cambria Math"/>
                        </a:rPr>
                        <m:t>𝑡𝑖𝑚𝑒</m:t>
                      </m:r>
                      <m:r>
                        <a:rPr lang="en-US" sz="1200" i="1">
                          <a:solidFill>
                            <a:schemeClr val="tx1"/>
                          </a:solidFill>
                          <a:latin typeface="Cambria Math"/>
                        </a:rPr>
                        <m:t> </m:t>
                      </m:r>
                      <m:r>
                        <a:rPr lang="en-US" sz="1200" i="1">
                          <a:solidFill>
                            <a:schemeClr val="tx1"/>
                          </a:solidFill>
                          <a:latin typeface="Cambria Math"/>
                        </a:rPr>
                        <m:t>𝑐𝑜𝑛𝑠𝑡𝑎𝑛𝑡</m:t>
                      </m:r>
                    </m:oMath>
                  </m:oMathPara>
                </a14:m>
                <a:endParaRPr lang="en-US" sz="1200" dirty="0"/>
              </a:p>
            </p:txBody>
          </p:sp>
        </mc:Choice>
        <mc:Fallback xmlns="">
          <p:sp>
            <p:nvSpPr>
              <p:cNvPr id="8" name="Rectangle 7"/>
              <p:cNvSpPr>
                <a:spLocks noRot="1" noChangeAspect="1" noMove="1" noResize="1" noEditPoints="1" noAdjustHandles="1" noChangeArrowheads="1" noChangeShapeType="1" noTextEdit="1"/>
              </p:cNvSpPr>
              <p:nvPr/>
            </p:nvSpPr>
            <p:spPr>
              <a:xfrm>
                <a:off x="4459066" y="3893403"/>
                <a:ext cx="3313333" cy="1015663"/>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61722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Exponential </a:t>
            </a:r>
            <a:r>
              <a:rPr lang="en-US" i="1" dirty="0" smtClean="0"/>
              <a:t>decay</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2238375"/>
            <a:ext cx="476250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618859" y="4876800"/>
            <a:ext cx="1906291" cy="461665"/>
          </a:xfrm>
          <a:prstGeom prst="rect">
            <a:avLst/>
          </a:prstGeom>
          <a:noFill/>
        </p:spPr>
        <p:txBody>
          <a:bodyPr wrap="none" rtlCol="0">
            <a:spAutoFit/>
          </a:bodyPr>
          <a:lstStyle/>
          <a:p>
            <a:pPr algn="ctr"/>
            <a:r>
              <a:rPr lang="en-US" sz="1200" dirty="0"/>
              <a:t>Figure </a:t>
            </a:r>
            <a:r>
              <a:rPr lang="en-US" sz="1200" dirty="0" smtClean="0"/>
              <a:t>4 </a:t>
            </a:r>
            <a:r>
              <a:rPr lang="en-US" sz="1200" baseline="30000" dirty="0" smtClean="0"/>
              <a:t>[2]</a:t>
            </a:r>
            <a:endParaRPr lang="en-US" sz="1200" baseline="30000" dirty="0"/>
          </a:p>
          <a:p>
            <a:pPr algn="ctr"/>
            <a:r>
              <a:rPr lang="en-US" sz="1200" dirty="0" smtClean="0"/>
              <a:t>The ever shrinking radius</a:t>
            </a:r>
          </a:p>
        </p:txBody>
      </p:sp>
      <p:sp>
        <p:nvSpPr>
          <p:cNvPr id="5" name="TextBox 4"/>
          <p:cNvSpPr txBox="1"/>
          <p:nvPr/>
        </p:nvSpPr>
        <p:spPr>
          <a:xfrm>
            <a:off x="419100" y="1409760"/>
            <a:ext cx="8267700" cy="400110"/>
          </a:xfrm>
          <a:prstGeom prst="rect">
            <a:avLst/>
          </a:prstGeom>
          <a:noFill/>
        </p:spPr>
        <p:txBody>
          <a:bodyPr wrap="square" rtlCol="0">
            <a:spAutoFit/>
          </a:bodyPr>
          <a:lstStyle/>
          <a:p>
            <a:pPr marL="342900" indent="-342900">
              <a:buFont typeface="Arial" pitchFamily="34" charset="0"/>
              <a:buChar char="•"/>
            </a:pPr>
            <a:r>
              <a:rPr lang="en-US" sz="2000" dirty="0" smtClean="0"/>
              <a:t>The exponential decay function reduces the radius at each iteration</a:t>
            </a:r>
          </a:p>
        </p:txBody>
      </p:sp>
    </p:spTree>
    <p:extLst>
      <p:ext uri="{BB962C8B-B14F-4D97-AF65-F5344CB8AC3E}">
        <p14:creationId xmlns:p14="http://schemas.microsoft.com/office/powerpoint/2010/main" val="1003643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5a – Modifying the Nodes Weights</a:t>
            </a:r>
            <a:endParaRPr lang="en-US" dirty="0"/>
          </a:p>
        </p:txBody>
      </p:sp>
      <p:sp>
        <p:nvSpPr>
          <p:cNvPr id="3" name="Content Placeholder 2"/>
          <p:cNvSpPr>
            <a:spLocks noGrp="1"/>
          </p:cNvSpPr>
          <p:nvPr>
            <p:ph idx="1"/>
          </p:nvPr>
        </p:nvSpPr>
        <p:spPr/>
        <p:txBody>
          <a:bodyPr/>
          <a:lstStyle/>
          <a:p>
            <a:r>
              <a:rPr lang="en-US" dirty="0"/>
              <a:t>The new weight for a node is the old weight, plus a </a:t>
            </a:r>
            <a:r>
              <a:rPr lang="en-US" dirty="0" smtClean="0"/>
              <a:t>fraction (L) of </a:t>
            </a:r>
            <a:r>
              <a:rPr lang="en-US" dirty="0"/>
              <a:t>the difference between the old weight and the input vector, </a:t>
            </a:r>
            <a:r>
              <a:rPr lang="en-US" dirty="0" smtClean="0"/>
              <a:t>adjusted (theta) based </a:t>
            </a:r>
            <a:r>
              <a:rPr lang="en-US" dirty="0"/>
              <a:t>on distance from the </a:t>
            </a:r>
            <a:r>
              <a:rPr lang="en-US" dirty="0" smtClean="0"/>
              <a:t>BMU.</a:t>
            </a:r>
            <a:endParaRPr lang="en-US" dirty="0" smtClean="0"/>
          </a:p>
          <a:p>
            <a:endParaRPr lang="en-US" dirty="0" smtClean="0"/>
          </a:p>
          <a:p>
            <a:r>
              <a:rPr lang="en-US" dirty="0" smtClean="0"/>
              <a:t>The learning rate L is also an exponential decay function.  This ensures that the SOM will converge.</a:t>
            </a:r>
            <a:endParaRPr lang="en-US" dirty="0"/>
          </a:p>
          <a:p>
            <a:pPr marL="0" indent="0">
              <a:buNone/>
            </a:pPr>
            <a:endParaRPr lang="en-US" dirty="0"/>
          </a:p>
        </p:txBody>
      </p:sp>
      <mc:AlternateContent xmlns:mc="http://schemas.openxmlformats.org/markup-compatibility/2006">
        <mc:Choice xmlns:a14="http://schemas.microsoft.com/office/drawing/2010/main" Requires="a14">
          <p:sp>
            <p:nvSpPr>
              <p:cNvPr id="4" name="Rectangle 3"/>
              <p:cNvSpPr/>
              <p:nvPr/>
            </p:nvSpPr>
            <p:spPr>
              <a:xfrm>
                <a:off x="2219324" y="3066472"/>
                <a:ext cx="6231949" cy="732573"/>
              </a:xfrm>
              <a:prstGeom prst="rect">
                <a:avLst/>
              </a:prstGeom>
            </p:spPr>
            <p:txBody>
              <a:bodyPr wrap="square">
                <a:spAutoFit/>
              </a:bodyPr>
              <a:lstStyle/>
              <a:p>
                <a:r>
                  <a:rPr lang="en-US" sz="2000" i="1" dirty="0" smtClean="0">
                    <a:latin typeface="Cambria Math" pitchFamily="18" charset="0"/>
                    <a:ea typeface="Cambria Math" pitchFamily="18" charset="0"/>
                  </a:rPr>
                  <a:t>Weight Update Function</a:t>
                </a:r>
              </a:p>
              <a:p>
                <a:pPr lvl="1"/>
                <a14:m>
                  <m:oMathPara xmlns:m="http://schemas.openxmlformats.org/officeDocument/2006/math">
                    <m:oMathParaPr>
                      <m:jc m:val="centerGroup"/>
                    </m:oMathParaPr>
                    <m:oMath xmlns:m="http://schemas.openxmlformats.org/officeDocument/2006/math">
                      <m:sSub>
                        <m:sSubPr>
                          <m:ctrlPr>
                            <a:rPr lang="en-US" sz="2000" i="1">
                              <a:solidFill>
                                <a:schemeClr val="tx1"/>
                              </a:solidFill>
                              <a:latin typeface="Cambria Math"/>
                            </a:rPr>
                          </m:ctrlPr>
                        </m:sSubPr>
                        <m:e>
                          <m:r>
                            <a:rPr lang="en-US" sz="2000" i="1">
                              <a:solidFill>
                                <a:schemeClr val="tx1"/>
                              </a:solidFill>
                              <a:latin typeface="Cambria Math"/>
                            </a:rPr>
                            <m:t>𝑤</m:t>
                          </m:r>
                        </m:e>
                        <m:sub>
                          <m:r>
                            <a:rPr lang="en-US" sz="2000" i="1">
                              <a:solidFill>
                                <a:schemeClr val="tx1"/>
                              </a:solidFill>
                              <a:latin typeface="Cambria Math"/>
                            </a:rPr>
                            <m:t>𝑗</m:t>
                          </m:r>
                        </m:sub>
                      </m:sSub>
                      <m:d>
                        <m:dPr>
                          <m:ctrlPr>
                            <a:rPr lang="en-US" sz="2000" i="1">
                              <a:solidFill>
                                <a:schemeClr val="tx1"/>
                              </a:solidFill>
                              <a:latin typeface="Cambria Math"/>
                            </a:rPr>
                          </m:ctrlPr>
                        </m:dPr>
                        <m:e>
                          <m:r>
                            <a:rPr lang="en-US" sz="2000" i="1">
                              <a:solidFill>
                                <a:schemeClr val="tx1"/>
                              </a:solidFill>
                              <a:latin typeface="Cambria Math"/>
                            </a:rPr>
                            <m:t>𝑡</m:t>
                          </m:r>
                          <m:r>
                            <a:rPr lang="en-US" sz="2000" i="1">
                              <a:solidFill>
                                <a:schemeClr val="tx1"/>
                              </a:solidFill>
                              <a:latin typeface="Cambria Math"/>
                            </a:rPr>
                            <m:t>+1</m:t>
                          </m:r>
                        </m:e>
                      </m:d>
                      <m:r>
                        <a:rPr lang="en-US" sz="2000" i="1">
                          <a:solidFill>
                            <a:schemeClr val="tx1"/>
                          </a:solidFill>
                          <a:latin typeface="Cambria Math"/>
                        </a:rPr>
                        <m:t>= </m:t>
                      </m:r>
                      <m:sSub>
                        <m:sSubPr>
                          <m:ctrlPr>
                            <a:rPr lang="en-US" sz="2000" i="1">
                              <a:solidFill>
                                <a:schemeClr val="tx1"/>
                              </a:solidFill>
                              <a:latin typeface="Cambria Math"/>
                            </a:rPr>
                          </m:ctrlPr>
                        </m:sSubPr>
                        <m:e>
                          <m:r>
                            <a:rPr lang="en-US" sz="2000" i="1">
                              <a:solidFill>
                                <a:schemeClr val="tx1"/>
                              </a:solidFill>
                              <a:latin typeface="Cambria Math"/>
                            </a:rPr>
                            <m:t>𝑤</m:t>
                          </m:r>
                        </m:e>
                        <m:sub>
                          <m:r>
                            <a:rPr lang="en-US" sz="2000" i="1">
                              <a:solidFill>
                                <a:schemeClr val="tx1"/>
                              </a:solidFill>
                              <a:latin typeface="Cambria Math"/>
                            </a:rPr>
                            <m:t>𝑗</m:t>
                          </m:r>
                        </m:sub>
                      </m:sSub>
                      <m:d>
                        <m:dPr>
                          <m:ctrlPr>
                            <a:rPr lang="en-US" sz="2000" i="1">
                              <a:solidFill>
                                <a:schemeClr val="tx1"/>
                              </a:solidFill>
                              <a:latin typeface="Cambria Math"/>
                            </a:rPr>
                          </m:ctrlPr>
                        </m:dPr>
                        <m:e>
                          <m:r>
                            <a:rPr lang="en-US" sz="2000" i="1">
                              <a:solidFill>
                                <a:schemeClr val="tx1"/>
                              </a:solidFill>
                              <a:latin typeface="Cambria Math"/>
                            </a:rPr>
                            <m:t>𝑡</m:t>
                          </m:r>
                        </m:e>
                      </m:d>
                      <m:r>
                        <a:rPr lang="en-US" sz="2000" i="1">
                          <a:solidFill>
                            <a:schemeClr val="tx1"/>
                          </a:solidFill>
                          <a:latin typeface="Cambria Math"/>
                        </a:rPr>
                        <m:t>+</m:t>
                      </m:r>
                      <m:r>
                        <a:rPr lang="en-US" sz="2000" i="1" smtClean="0">
                          <a:solidFill>
                            <a:schemeClr val="tx1"/>
                          </a:solidFill>
                          <a:latin typeface="Cambria Math"/>
                          <a:ea typeface="Cambria Math"/>
                        </a:rPr>
                        <m:t>𝜃</m:t>
                      </m:r>
                      <m:r>
                        <a:rPr lang="en-US" sz="2000" b="0" i="1" smtClean="0">
                          <a:solidFill>
                            <a:schemeClr val="tx1"/>
                          </a:solidFill>
                          <a:latin typeface="Cambria Math"/>
                          <a:ea typeface="Cambria Math"/>
                        </a:rPr>
                        <m:t>(</m:t>
                      </m:r>
                      <m:r>
                        <a:rPr lang="en-US" sz="2000" b="0" i="1" smtClean="0">
                          <a:solidFill>
                            <a:schemeClr val="tx1"/>
                          </a:solidFill>
                          <a:latin typeface="Cambria Math"/>
                          <a:ea typeface="Cambria Math"/>
                        </a:rPr>
                        <m:t>𝑡</m:t>
                      </m:r>
                      <m:r>
                        <a:rPr lang="en-US" sz="2000" b="0" i="1" smtClean="0">
                          <a:solidFill>
                            <a:schemeClr val="tx1"/>
                          </a:solidFill>
                          <a:latin typeface="Cambria Math"/>
                          <a:ea typeface="Cambria Math"/>
                        </a:rPr>
                        <m:t>)</m:t>
                      </m:r>
                      <m:r>
                        <a:rPr lang="en-US" sz="2000" b="0" i="1" smtClean="0">
                          <a:solidFill>
                            <a:schemeClr val="tx1"/>
                          </a:solidFill>
                          <a:latin typeface="Cambria Math"/>
                        </a:rPr>
                        <m:t>𝐿</m:t>
                      </m:r>
                      <m:r>
                        <a:rPr lang="en-US" sz="2000" i="1">
                          <a:solidFill>
                            <a:schemeClr val="tx1"/>
                          </a:solidFill>
                          <a:latin typeface="Cambria Math"/>
                        </a:rPr>
                        <m:t>(</m:t>
                      </m:r>
                      <m:r>
                        <a:rPr lang="en-US" sz="2000" i="1">
                          <a:solidFill>
                            <a:schemeClr val="tx1"/>
                          </a:solidFill>
                          <a:latin typeface="Cambria Math"/>
                        </a:rPr>
                        <m:t>𝑡</m:t>
                      </m:r>
                      <m:r>
                        <a:rPr lang="en-US" sz="2000" i="1">
                          <a:solidFill>
                            <a:schemeClr val="tx1"/>
                          </a:solidFill>
                          <a:latin typeface="Cambria Math"/>
                        </a:rPr>
                        <m:t>)(</m:t>
                      </m:r>
                      <m:r>
                        <a:rPr lang="en-US" sz="2000" b="0" i="1" smtClean="0">
                          <a:solidFill>
                            <a:schemeClr val="tx1"/>
                          </a:solidFill>
                          <a:latin typeface="Cambria Math"/>
                        </a:rPr>
                        <m:t>𝑉</m:t>
                      </m:r>
                      <m:r>
                        <a:rPr lang="en-US" sz="2000" b="0" i="1" smtClean="0">
                          <a:solidFill>
                            <a:schemeClr val="tx1"/>
                          </a:solidFill>
                          <a:latin typeface="Cambria Math"/>
                        </a:rPr>
                        <m:t>(</m:t>
                      </m:r>
                      <m:r>
                        <a:rPr lang="en-US" sz="2000" b="0" i="1" smtClean="0">
                          <a:solidFill>
                            <a:schemeClr val="tx1"/>
                          </a:solidFill>
                          <a:latin typeface="Cambria Math"/>
                        </a:rPr>
                        <m:t>𝑡</m:t>
                      </m:r>
                      <m:r>
                        <a:rPr lang="en-US" sz="2000" b="0" i="1" smtClean="0">
                          <a:solidFill>
                            <a:schemeClr val="tx1"/>
                          </a:solidFill>
                          <a:latin typeface="Cambria Math"/>
                        </a:rPr>
                        <m:t>)− </m:t>
                      </m:r>
                      <m:sSub>
                        <m:sSubPr>
                          <m:ctrlPr>
                            <a:rPr lang="en-US" sz="2000" i="1">
                              <a:solidFill>
                                <a:schemeClr val="tx1"/>
                              </a:solidFill>
                              <a:latin typeface="Cambria Math"/>
                            </a:rPr>
                          </m:ctrlPr>
                        </m:sSubPr>
                        <m:e>
                          <m:r>
                            <a:rPr lang="en-US" sz="2000" b="0" i="1" smtClean="0">
                              <a:solidFill>
                                <a:schemeClr val="tx1"/>
                              </a:solidFill>
                              <a:latin typeface="Cambria Math"/>
                            </a:rPr>
                            <m:t>𝑊</m:t>
                          </m:r>
                          <m:r>
                            <a:rPr lang="en-US" sz="2000" b="0" i="1" smtClean="0">
                              <a:solidFill>
                                <a:schemeClr val="tx1"/>
                              </a:solidFill>
                              <a:latin typeface="Cambria Math"/>
                            </a:rPr>
                            <m:t>(</m:t>
                          </m:r>
                          <m:r>
                            <a:rPr lang="en-US" sz="2000" b="0" i="1" smtClean="0">
                              <a:solidFill>
                                <a:schemeClr val="tx1"/>
                              </a:solidFill>
                              <a:latin typeface="Cambria Math"/>
                            </a:rPr>
                            <m:t>𝑡</m:t>
                          </m:r>
                          <m:r>
                            <a:rPr lang="en-US" sz="2000" b="0" i="1" smtClean="0">
                              <a:solidFill>
                                <a:schemeClr val="tx1"/>
                              </a:solidFill>
                              <a:latin typeface="Cambria Math"/>
                            </a:rPr>
                            <m:t>)</m:t>
                          </m:r>
                        </m:e>
                        <m:sub>
                          <m:r>
                            <a:rPr lang="en-US" sz="2000" i="1">
                              <a:solidFill>
                                <a:schemeClr val="tx1"/>
                              </a:solidFill>
                              <a:latin typeface="Cambria Math"/>
                            </a:rPr>
                            <m:t>𝑗</m:t>
                          </m:r>
                        </m:sub>
                      </m:sSub>
                      <m:r>
                        <a:rPr lang="en-US" sz="2000" i="1">
                          <a:solidFill>
                            <a:schemeClr val="tx1"/>
                          </a:solidFill>
                          <a:latin typeface="Cambria Math"/>
                        </a:rPr>
                        <m:t>)</m:t>
                      </m:r>
                    </m:oMath>
                  </m:oMathPara>
                </a14:m>
                <a:endParaRPr lang="en-US" sz="2000" i="1" dirty="0" smtClean="0">
                  <a:latin typeface="Cambria Math" pitchFamily="18" charset="0"/>
                  <a:ea typeface="Cambria Math" pitchFamily="18" charset="0"/>
                </a:endParaRPr>
              </a:p>
            </p:txBody>
          </p:sp>
        </mc:Choice>
        <mc:Fallback>
          <p:sp>
            <p:nvSpPr>
              <p:cNvPr id="4" name="Rectangle 3"/>
              <p:cNvSpPr>
                <a:spLocks noRot="1" noChangeAspect="1" noMove="1" noResize="1" noEditPoints="1" noAdjustHandles="1" noChangeArrowheads="1" noChangeShapeType="1" noTextEdit="1"/>
              </p:cNvSpPr>
              <p:nvPr/>
            </p:nvSpPr>
            <p:spPr>
              <a:xfrm>
                <a:off x="2219324" y="3066472"/>
                <a:ext cx="6231949" cy="732573"/>
              </a:xfrm>
              <a:prstGeom prst="rect">
                <a:avLst/>
              </a:prstGeom>
              <a:blipFill rotWithShape="1">
                <a:blip r:embed="rId3"/>
                <a:stretch>
                  <a:fillRect l="-978" t="-4167" b="-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2274464" y="4764915"/>
                <a:ext cx="3355534" cy="875561"/>
              </a:xfrm>
              <a:prstGeom prst="rect">
                <a:avLst/>
              </a:prstGeom>
            </p:spPr>
            <p:txBody>
              <a:bodyPr wrap="none">
                <a:spAutoFit/>
              </a:bodyPr>
              <a:lstStyle/>
              <a:p>
                <a:r>
                  <a:rPr lang="en-US" sz="1800" i="1" dirty="0" smtClean="0">
                    <a:latin typeface="Cambria Math" pitchFamily="18" charset="0"/>
                    <a:ea typeface="Cambria Math" pitchFamily="18" charset="0"/>
                  </a:rPr>
                  <a:t>The Exponential </a:t>
                </a:r>
                <a:r>
                  <a:rPr lang="en-US" sz="1800" i="1" dirty="0">
                    <a:latin typeface="Cambria Math" pitchFamily="18" charset="0"/>
                    <a:ea typeface="Cambria Math" pitchFamily="18" charset="0"/>
                  </a:rPr>
                  <a:t>Decay </a:t>
                </a:r>
                <a:r>
                  <a:rPr lang="en-US" sz="1800" i="1" dirty="0" smtClean="0">
                    <a:latin typeface="Cambria Math" pitchFamily="18" charset="0"/>
                    <a:ea typeface="Cambria Math" pitchFamily="18" charset="0"/>
                  </a:rPr>
                  <a:t>Function</a:t>
                </a:r>
              </a:p>
              <a:p>
                <a14:m>
                  <m:oMathPara xmlns:m="http://schemas.openxmlformats.org/officeDocument/2006/math">
                    <m:oMathParaPr>
                      <m:jc m:val="centerGroup"/>
                    </m:oMathParaPr>
                    <m:oMath xmlns:m="http://schemas.openxmlformats.org/officeDocument/2006/math">
                      <m:sSub>
                        <m:sSubPr>
                          <m:ctrlPr>
                            <a:rPr lang="en-US" sz="1800" i="1">
                              <a:solidFill>
                                <a:schemeClr val="tx1"/>
                              </a:solidFill>
                              <a:latin typeface="Cambria Math"/>
                            </a:rPr>
                          </m:ctrlPr>
                        </m:sSubPr>
                        <m:e>
                          <m:r>
                            <a:rPr lang="en-US" sz="1800" i="1">
                              <a:solidFill>
                                <a:schemeClr val="tx1"/>
                              </a:solidFill>
                              <a:latin typeface="Cambria Math"/>
                            </a:rPr>
                            <m:t>𝐿</m:t>
                          </m:r>
                        </m:e>
                        <m:sub>
                          <m:r>
                            <a:rPr lang="en-US" sz="1600" i="1">
                              <a:solidFill>
                                <a:schemeClr val="tx1"/>
                              </a:solidFill>
                              <a:latin typeface="Cambria Math"/>
                            </a:rPr>
                            <m:t>𝑡</m:t>
                          </m:r>
                          <m:r>
                            <a:rPr lang="en-US" sz="1800" i="1">
                              <a:solidFill>
                                <a:schemeClr val="tx1"/>
                              </a:solidFill>
                              <a:latin typeface="Cambria Math"/>
                            </a:rPr>
                            <m:t> </m:t>
                          </m:r>
                        </m:sub>
                      </m:sSub>
                      <m:r>
                        <a:rPr lang="en-US" sz="1800" i="1">
                          <a:solidFill>
                            <a:schemeClr val="tx1"/>
                          </a:solidFill>
                          <a:latin typeface="Cambria Math"/>
                        </a:rPr>
                        <m:t>=</m:t>
                      </m:r>
                      <m:sSub>
                        <m:sSubPr>
                          <m:ctrlPr>
                            <a:rPr lang="en-US" sz="1800" i="1">
                              <a:solidFill>
                                <a:schemeClr val="tx1"/>
                              </a:solidFill>
                              <a:latin typeface="Cambria Math"/>
                            </a:rPr>
                          </m:ctrlPr>
                        </m:sSubPr>
                        <m:e>
                          <m:r>
                            <a:rPr lang="en-US" sz="1800" i="1">
                              <a:solidFill>
                                <a:schemeClr val="tx1"/>
                              </a:solidFill>
                              <a:latin typeface="Cambria Math"/>
                            </a:rPr>
                            <m:t>𝐿</m:t>
                          </m:r>
                        </m:e>
                        <m:sub>
                          <m:r>
                            <a:rPr lang="en-US" sz="1800" i="1">
                              <a:solidFill>
                                <a:schemeClr val="tx1"/>
                              </a:solidFill>
                              <a:latin typeface="Cambria Math"/>
                            </a:rPr>
                            <m:t>0 </m:t>
                          </m:r>
                        </m:sub>
                      </m:sSub>
                      <m:r>
                        <a:rPr lang="en-US" sz="1800" i="1">
                          <a:solidFill>
                            <a:schemeClr val="tx1"/>
                          </a:solidFill>
                          <a:latin typeface="Cambria Math"/>
                          <a:ea typeface="Cambria Math"/>
                        </a:rPr>
                        <m:t>∙</m:t>
                      </m:r>
                      <m:r>
                        <a:rPr lang="en-US" sz="1800" i="1">
                          <a:solidFill>
                            <a:schemeClr val="tx1"/>
                          </a:solidFill>
                          <a:latin typeface="Cambria Math"/>
                          <a:ea typeface="Cambria Math"/>
                        </a:rPr>
                        <m:t>𝐸𝑋𝑃</m:t>
                      </m:r>
                      <m:d>
                        <m:dPr>
                          <m:ctrlPr>
                            <a:rPr lang="en-US" sz="1800" i="1">
                              <a:solidFill>
                                <a:schemeClr val="tx1"/>
                              </a:solidFill>
                              <a:latin typeface="Cambria Math"/>
                            </a:rPr>
                          </m:ctrlPr>
                        </m:dPr>
                        <m:e>
                          <m:r>
                            <a:rPr lang="en-US" sz="1800" i="1">
                              <a:solidFill>
                                <a:schemeClr val="tx1"/>
                              </a:solidFill>
                              <a:latin typeface="Cambria Math"/>
                            </a:rPr>
                            <m:t>−</m:t>
                          </m:r>
                          <m:f>
                            <m:fPr>
                              <m:ctrlPr>
                                <a:rPr lang="en-US" sz="1800" i="1">
                                  <a:solidFill>
                                    <a:schemeClr val="tx1"/>
                                  </a:solidFill>
                                  <a:latin typeface="Cambria Math"/>
                                </a:rPr>
                              </m:ctrlPr>
                            </m:fPr>
                            <m:num>
                              <m:r>
                                <a:rPr lang="en-US" sz="1800" i="1">
                                  <a:solidFill>
                                    <a:schemeClr val="tx1"/>
                                  </a:solidFill>
                                  <a:latin typeface="Cambria Math"/>
                                </a:rPr>
                                <m:t>𝑡</m:t>
                              </m:r>
                            </m:num>
                            <m:den>
                              <m:r>
                                <m:rPr>
                                  <m:sty m:val="p"/>
                                </m:rPr>
                                <a:rPr lang="el-GR" sz="1800" i="1">
                                  <a:solidFill>
                                    <a:schemeClr val="tx1"/>
                                  </a:solidFill>
                                  <a:latin typeface="Cambria Math"/>
                                </a:rPr>
                                <m:t>λ</m:t>
                              </m:r>
                            </m:den>
                          </m:f>
                          <m:r>
                            <a:rPr lang="en-US" sz="1800" i="1">
                              <a:solidFill>
                                <a:schemeClr val="tx1"/>
                              </a:solidFill>
                              <a:latin typeface="Cambria Math"/>
                            </a:rPr>
                            <m:t> </m:t>
                          </m:r>
                        </m:e>
                      </m:d>
                    </m:oMath>
                  </m:oMathPara>
                </a14:m>
                <a:endParaRPr lang="en-US" sz="1800" dirty="0"/>
              </a:p>
            </p:txBody>
          </p:sp>
        </mc:Choice>
        <mc:Fallback>
          <p:sp>
            <p:nvSpPr>
              <p:cNvPr id="6" name="Rectangle 5"/>
              <p:cNvSpPr>
                <a:spLocks noRot="1" noChangeAspect="1" noMove="1" noResize="1" noEditPoints="1" noAdjustHandles="1" noChangeArrowheads="1" noChangeShapeType="1" noTextEdit="1"/>
              </p:cNvSpPr>
              <p:nvPr/>
            </p:nvSpPr>
            <p:spPr>
              <a:xfrm>
                <a:off x="2274464" y="4764915"/>
                <a:ext cx="3355534" cy="875561"/>
              </a:xfrm>
              <a:prstGeom prst="rect">
                <a:avLst/>
              </a:prstGeom>
              <a:blipFill rotWithShape="1">
                <a:blip r:embed="rId4"/>
                <a:stretch>
                  <a:fillRect l="-1452" t="-4196" r="-907"/>
                </a:stretch>
              </a:blipFill>
            </p:spPr>
            <p:txBody>
              <a:bodyPr/>
              <a:lstStyle/>
              <a:p>
                <a:r>
                  <a:rPr lang="en-US">
                    <a:noFill/>
                  </a:rPr>
                  <a:t> </a:t>
                </a:r>
              </a:p>
            </p:txBody>
          </p:sp>
        </mc:Fallback>
      </mc:AlternateContent>
    </p:spTree>
    <p:extLst>
      <p:ext uri="{BB962C8B-B14F-4D97-AF65-F5344CB8AC3E}">
        <p14:creationId xmlns:p14="http://schemas.microsoft.com/office/powerpoint/2010/main" val="577684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a:t>
            </a:r>
            <a:r>
              <a:rPr lang="en-US" dirty="0" smtClean="0"/>
              <a:t>5b </a:t>
            </a:r>
            <a:r>
              <a:rPr lang="en-US" dirty="0"/>
              <a:t>– Modifying the Nodes Weights</a:t>
            </a:r>
          </a:p>
        </p:txBody>
      </p:sp>
      <p:sp>
        <p:nvSpPr>
          <p:cNvPr id="3" name="Rectangle 2"/>
          <p:cNvSpPr/>
          <p:nvPr/>
        </p:nvSpPr>
        <p:spPr>
          <a:xfrm>
            <a:off x="609600" y="1524000"/>
            <a:ext cx="7391400" cy="707886"/>
          </a:xfrm>
          <a:prstGeom prst="rect">
            <a:avLst/>
          </a:prstGeom>
        </p:spPr>
        <p:txBody>
          <a:bodyPr wrap="square">
            <a:spAutoFit/>
          </a:bodyPr>
          <a:lstStyle/>
          <a:p>
            <a:r>
              <a:rPr lang="en-US" sz="2000" dirty="0" smtClean="0"/>
              <a:t>The </a:t>
            </a:r>
            <a:r>
              <a:rPr lang="en-US" sz="2000" dirty="0"/>
              <a:t>neighborhood is defined by a </a:t>
            </a:r>
            <a:r>
              <a:rPr lang="en-US" sz="2000" dirty="0" smtClean="0"/>
              <a:t>Gaussian </a:t>
            </a:r>
            <a:r>
              <a:rPr lang="en-US" sz="2000" dirty="0" smtClean="0"/>
              <a:t>curve </a:t>
            </a:r>
            <a:r>
              <a:rPr lang="en-US" sz="2000" dirty="0"/>
              <a:t>so that nodes that are closer are influenced more than farther nodes.</a:t>
            </a:r>
          </a:p>
        </p:txBody>
      </p:sp>
      <p:sp>
        <p:nvSpPr>
          <p:cNvPr id="5" name="TextBox 4"/>
          <p:cNvSpPr txBox="1"/>
          <p:nvPr/>
        </p:nvSpPr>
        <p:spPr>
          <a:xfrm>
            <a:off x="1266432" y="5807422"/>
            <a:ext cx="1659430" cy="461665"/>
          </a:xfrm>
          <a:prstGeom prst="rect">
            <a:avLst/>
          </a:prstGeom>
          <a:noFill/>
        </p:spPr>
        <p:txBody>
          <a:bodyPr wrap="none" rtlCol="0">
            <a:spAutoFit/>
          </a:bodyPr>
          <a:lstStyle/>
          <a:p>
            <a:pPr algn="ctr"/>
            <a:r>
              <a:rPr lang="en-US" sz="1200" dirty="0"/>
              <a:t>Figure </a:t>
            </a:r>
            <a:r>
              <a:rPr lang="en-US" sz="1200" dirty="0" smtClean="0"/>
              <a:t>5</a:t>
            </a:r>
            <a:endParaRPr lang="en-US" sz="1200" baseline="30000" dirty="0"/>
          </a:p>
          <a:p>
            <a:pPr algn="ctr"/>
            <a:r>
              <a:rPr lang="en-US" sz="1200" dirty="0" smtClean="0"/>
              <a:t>Modifying the weights</a:t>
            </a:r>
          </a:p>
        </p:txBody>
      </p:sp>
      <mc:AlternateContent xmlns:mc="http://schemas.openxmlformats.org/markup-compatibility/2006" xmlns:a14="http://schemas.microsoft.com/office/drawing/2010/main">
        <mc:Choice Requires="a14">
          <p:sp>
            <p:nvSpPr>
              <p:cNvPr id="6" name="Rectangle 5"/>
              <p:cNvSpPr/>
              <p:nvPr/>
            </p:nvSpPr>
            <p:spPr>
              <a:xfrm>
                <a:off x="4724400" y="2819400"/>
                <a:ext cx="2857500" cy="92967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l-GR" i="1">
                              <a:latin typeface="Cambria Math"/>
                              <a:ea typeface="Cambria Math"/>
                            </a:rPr>
                            <m:t>𝜃</m:t>
                          </m:r>
                        </m:e>
                        <m:sub>
                          <m:r>
                            <a:rPr lang="en-US" b="0" i="1" smtClean="0">
                              <a:latin typeface="Cambria Math"/>
                            </a:rPr>
                            <m:t>𝑡</m:t>
                          </m:r>
                        </m:sub>
                      </m:sSub>
                      <m:r>
                        <a:rPr lang="en-US" b="0" i="1" smtClean="0">
                          <a:latin typeface="Cambria Math"/>
                        </a:rPr>
                        <m:t>=</m:t>
                      </m:r>
                      <m:r>
                        <m:rPr>
                          <m:sty m:val="p"/>
                        </m:rPr>
                        <a:rPr lang="en-US" b="0" i="0" smtClean="0">
                          <a:latin typeface="Cambria Math"/>
                        </a:rPr>
                        <m:t>exp</m:t>
                      </m:r>
                      <m:r>
                        <a:rPr lang="en-US" b="0" i="1" smtClean="0">
                          <a:latin typeface="Cambria Math"/>
                        </a:rPr>
                        <m:t>⁡</m:t>
                      </m:r>
                      <m:d>
                        <m:dPr>
                          <m:ctrlPr>
                            <a:rPr lang="en-US" b="0" i="1" smtClean="0">
                              <a:latin typeface="Cambria Math"/>
                            </a:rPr>
                          </m:ctrlPr>
                        </m:dPr>
                        <m:e>
                          <m:f>
                            <m:fPr>
                              <m:ctrlPr>
                                <a:rPr lang="en-US" b="0" i="1" smtClean="0">
                                  <a:latin typeface="Cambria Math"/>
                                </a:rPr>
                              </m:ctrlPr>
                            </m:fPr>
                            <m:num>
                              <m:sSup>
                                <m:sSupPr>
                                  <m:ctrlPr>
                                    <a:rPr lang="en-US" b="0" i="1" smtClean="0">
                                      <a:latin typeface="Cambria Math"/>
                                    </a:rPr>
                                  </m:ctrlPr>
                                </m:sSupPr>
                                <m:e>
                                  <m:r>
                                    <a:rPr lang="en-US" b="0" i="1" smtClean="0">
                                      <a:latin typeface="Cambria Math"/>
                                    </a:rPr>
                                    <m:t>𝑑𝑖𝑠𝑡</m:t>
                                  </m:r>
                                </m:e>
                                <m:sup>
                                  <m:r>
                                    <a:rPr lang="en-US" b="0" i="1" smtClean="0">
                                      <a:latin typeface="Cambria Math"/>
                                    </a:rPr>
                                    <m:t>2</m:t>
                                  </m:r>
                                </m:sup>
                              </m:sSup>
                            </m:num>
                            <m:den>
                              <m:sSub>
                                <m:sSubPr>
                                  <m:ctrlPr>
                                    <a:rPr lang="en-US" b="0" i="1" smtClean="0">
                                      <a:latin typeface="Cambria Math"/>
                                    </a:rPr>
                                  </m:ctrlPr>
                                </m:sSubPr>
                                <m:e>
                                  <m:sSup>
                                    <m:sSupPr>
                                      <m:ctrlPr>
                                        <a:rPr lang="en-US" b="0" i="1" smtClean="0">
                                          <a:latin typeface="Cambria Math"/>
                                        </a:rPr>
                                      </m:ctrlPr>
                                    </m:sSupPr>
                                    <m:e>
                                      <m:r>
                                        <a:rPr lang="en-US" b="0" i="1" smtClean="0">
                                          <a:latin typeface="Cambria Math"/>
                                        </a:rPr>
                                        <m:t>2</m:t>
                                      </m:r>
                                      <m:r>
                                        <a:rPr lang="en-US" b="0" i="1" smtClean="0">
                                          <a:latin typeface="Cambria Math"/>
                                          <a:ea typeface="Cambria Math"/>
                                        </a:rPr>
                                        <m:t>𝜎</m:t>
                                      </m:r>
                                    </m:e>
                                    <m:sup>
                                      <m:r>
                                        <a:rPr lang="en-US" b="0" i="1" smtClean="0">
                                          <a:latin typeface="Cambria Math"/>
                                        </a:rPr>
                                        <m:t>2</m:t>
                                      </m:r>
                                    </m:sup>
                                  </m:sSup>
                                </m:e>
                                <m:sub>
                                  <m:r>
                                    <a:rPr lang="en-US" b="0" i="1" smtClean="0">
                                      <a:latin typeface="Cambria Math"/>
                                    </a:rPr>
                                    <m:t>𝑡</m:t>
                                  </m:r>
                                </m:sub>
                              </m:sSub>
                            </m:den>
                          </m:f>
                        </m:e>
                      </m:d>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4724400" y="2819400"/>
                <a:ext cx="2857500" cy="929678"/>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4572000" y="4038600"/>
                <a:ext cx="3313333" cy="646331"/>
              </a:xfrm>
              <a:prstGeom prst="rect">
                <a:avLst/>
              </a:prstGeom>
            </p:spPr>
            <p:txBody>
              <a:bodyPr wrap="square">
                <a:spAutoFit/>
              </a:bodyPr>
              <a:lstStyle/>
              <a:p>
                <a:r>
                  <a:rPr lang="en-US" sz="1200" i="1" dirty="0" smtClean="0">
                    <a:solidFill>
                      <a:schemeClr val="tx1"/>
                    </a:solidFill>
                    <a:latin typeface="Cambria Math"/>
                    <a:ea typeface="Cambria Math"/>
                  </a:rPr>
                  <a:t>Where: </a:t>
                </a:r>
              </a:p>
              <a:p>
                <a:pPr lvl="1"/>
                <a14:m>
                  <m:oMathPara xmlns:m="http://schemas.openxmlformats.org/officeDocument/2006/math">
                    <m:oMathParaPr>
                      <m:jc m:val="left"/>
                    </m:oMathParaPr>
                    <m:oMath xmlns:m="http://schemas.openxmlformats.org/officeDocument/2006/math">
                      <m:r>
                        <a:rPr lang="en-US" sz="1200" i="1" smtClean="0">
                          <a:solidFill>
                            <a:schemeClr val="tx1"/>
                          </a:solidFill>
                          <a:latin typeface="Cambria Math"/>
                          <a:ea typeface="Cambria Math"/>
                        </a:rPr>
                        <m:t>𝜃</m:t>
                      </m:r>
                      <m:r>
                        <a:rPr lang="en-US" sz="1200" i="1">
                          <a:solidFill>
                            <a:schemeClr val="tx1"/>
                          </a:solidFill>
                          <a:latin typeface="Cambria Math"/>
                        </a:rPr>
                        <m:t>=</m:t>
                      </m:r>
                      <m:r>
                        <a:rPr lang="en-US" sz="1200" b="0" i="1" smtClean="0">
                          <a:solidFill>
                            <a:schemeClr val="tx1"/>
                          </a:solidFill>
                          <a:latin typeface="Cambria Math"/>
                        </a:rPr>
                        <m:t>𝑖𝑛𝑓𝑙𝑢𝑒𝑛𝑐𝑒</m:t>
                      </m:r>
                      <m:r>
                        <a:rPr lang="en-US" sz="1200" b="0" i="1" smtClean="0">
                          <a:solidFill>
                            <a:schemeClr val="tx1"/>
                          </a:solidFill>
                          <a:latin typeface="Cambria Math"/>
                        </a:rPr>
                        <m:t> </m:t>
                      </m:r>
                      <m:r>
                        <a:rPr lang="en-US" sz="1200" b="0" i="1" smtClean="0">
                          <a:solidFill>
                            <a:schemeClr val="tx1"/>
                          </a:solidFill>
                          <a:latin typeface="Cambria Math"/>
                        </a:rPr>
                        <m:t>𝑟𝑎𝑡𝑒</m:t>
                      </m:r>
                    </m:oMath>
                  </m:oMathPara>
                </a14:m>
                <a:endParaRPr lang="en-US" sz="1200" b="0" dirty="0" smtClean="0">
                  <a:solidFill>
                    <a:schemeClr val="tx1"/>
                  </a:solidFill>
                </a:endParaRPr>
              </a:p>
              <a:p>
                <a:pPr lvl="1"/>
                <a14:m>
                  <m:oMathPara xmlns:m="http://schemas.openxmlformats.org/officeDocument/2006/math">
                    <m:oMathParaPr>
                      <m:jc m:val="left"/>
                    </m:oMathParaPr>
                    <m:oMath xmlns:m="http://schemas.openxmlformats.org/officeDocument/2006/math">
                      <m:r>
                        <a:rPr lang="en-US" sz="1200" i="1" smtClean="0">
                          <a:solidFill>
                            <a:schemeClr val="tx1"/>
                          </a:solidFill>
                          <a:latin typeface="Cambria Math"/>
                          <a:ea typeface="Cambria Math"/>
                        </a:rPr>
                        <m:t>𝜎</m:t>
                      </m:r>
                      <m:r>
                        <a:rPr lang="en-US" sz="1200" i="1">
                          <a:solidFill>
                            <a:schemeClr val="tx1"/>
                          </a:solidFill>
                          <a:latin typeface="Cambria Math"/>
                          <a:ea typeface="Cambria Math"/>
                        </a:rPr>
                        <m:t>=</m:t>
                      </m:r>
                      <m:r>
                        <a:rPr lang="en-US" sz="1200" i="1">
                          <a:solidFill>
                            <a:schemeClr val="tx1"/>
                          </a:solidFill>
                          <a:latin typeface="Cambria Math"/>
                          <a:ea typeface="Cambria Math"/>
                        </a:rPr>
                        <m:t>𝑤𝑖𝑑𝑡h</m:t>
                      </m:r>
                      <m:r>
                        <a:rPr lang="en-US" sz="1200" i="1">
                          <a:solidFill>
                            <a:schemeClr val="tx1"/>
                          </a:solidFill>
                          <a:latin typeface="Cambria Math"/>
                          <a:ea typeface="Cambria Math"/>
                        </a:rPr>
                        <m:t> </m:t>
                      </m:r>
                      <m:r>
                        <a:rPr lang="en-US" sz="1200" i="1">
                          <a:solidFill>
                            <a:schemeClr val="tx1"/>
                          </a:solidFill>
                          <a:latin typeface="Cambria Math"/>
                          <a:ea typeface="Cambria Math"/>
                        </a:rPr>
                        <m:t>𝑜𝑓</m:t>
                      </m:r>
                      <m:r>
                        <a:rPr lang="en-US" sz="1200" i="1">
                          <a:solidFill>
                            <a:schemeClr val="tx1"/>
                          </a:solidFill>
                          <a:latin typeface="Cambria Math"/>
                          <a:ea typeface="Cambria Math"/>
                        </a:rPr>
                        <m:t> </m:t>
                      </m:r>
                      <m:r>
                        <a:rPr lang="en-US" sz="1200" i="1">
                          <a:solidFill>
                            <a:schemeClr val="tx1"/>
                          </a:solidFill>
                          <a:latin typeface="Cambria Math"/>
                          <a:ea typeface="Cambria Math"/>
                        </a:rPr>
                        <m:t>𝑡h𝑒</m:t>
                      </m:r>
                      <m:r>
                        <a:rPr lang="en-US" sz="1200" i="1">
                          <a:solidFill>
                            <a:schemeClr val="tx1"/>
                          </a:solidFill>
                          <a:latin typeface="Cambria Math"/>
                          <a:ea typeface="Cambria Math"/>
                        </a:rPr>
                        <m:t> </m:t>
                      </m:r>
                      <m:r>
                        <a:rPr lang="en-US" sz="1200" i="1">
                          <a:solidFill>
                            <a:schemeClr val="tx1"/>
                          </a:solidFill>
                          <a:latin typeface="Cambria Math"/>
                          <a:ea typeface="Cambria Math"/>
                        </a:rPr>
                        <m:t>𝑙𝑎𝑡𝑡𝑖𝑐𝑒</m:t>
                      </m:r>
                      <m:r>
                        <a:rPr lang="en-US" sz="1200" i="1">
                          <a:solidFill>
                            <a:schemeClr val="tx1"/>
                          </a:solidFill>
                          <a:latin typeface="Cambria Math"/>
                          <a:ea typeface="Cambria Math"/>
                        </a:rPr>
                        <m:t> </m:t>
                      </m:r>
                      <m:r>
                        <a:rPr lang="en-US" sz="1200" i="1">
                          <a:solidFill>
                            <a:schemeClr val="tx1"/>
                          </a:solidFill>
                          <a:latin typeface="Cambria Math"/>
                          <a:ea typeface="Cambria Math"/>
                        </a:rPr>
                        <m:t>𝑎𝑡</m:t>
                      </m:r>
                      <m:r>
                        <a:rPr lang="en-US" sz="1200" i="1">
                          <a:solidFill>
                            <a:schemeClr val="tx1"/>
                          </a:solidFill>
                          <a:latin typeface="Cambria Math"/>
                          <a:ea typeface="Cambria Math"/>
                        </a:rPr>
                        <m:t> </m:t>
                      </m:r>
                      <m:r>
                        <a:rPr lang="en-US" sz="1200" b="0" i="1" smtClean="0">
                          <a:solidFill>
                            <a:schemeClr val="tx1"/>
                          </a:solidFill>
                          <a:latin typeface="Cambria Math"/>
                          <a:ea typeface="Cambria Math"/>
                        </a:rPr>
                        <m:t>𝑡𝑖𝑚𝑒</m:t>
                      </m:r>
                      <m:r>
                        <a:rPr lang="en-US" sz="1200" b="0" i="1" smtClean="0">
                          <a:solidFill>
                            <a:schemeClr val="tx1"/>
                          </a:solidFill>
                          <a:latin typeface="Cambria Math"/>
                          <a:ea typeface="Cambria Math"/>
                        </a:rPr>
                        <m:t> </m:t>
                      </m:r>
                      <m:sSub>
                        <m:sSubPr>
                          <m:ctrlPr>
                            <a:rPr lang="en-US" sz="1200" i="1">
                              <a:solidFill>
                                <a:schemeClr val="tx1"/>
                              </a:solidFill>
                              <a:latin typeface="Cambria Math"/>
                              <a:ea typeface="Cambria Math"/>
                            </a:rPr>
                          </m:ctrlPr>
                        </m:sSubPr>
                        <m:e>
                          <m:r>
                            <a:rPr lang="en-US" sz="1200" i="1">
                              <a:solidFill>
                                <a:schemeClr val="tx1"/>
                              </a:solidFill>
                              <a:latin typeface="Cambria Math"/>
                              <a:ea typeface="Cambria Math"/>
                            </a:rPr>
                            <m:t>𝑡</m:t>
                          </m:r>
                        </m:e>
                        <m:sub/>
                      </m:sSub>
                    </m:oMath>
                  </m:oMathPara>
                </a14:m>
                <a:endParaRPr lang="en-US" sz="1200" dirty="0" smtClean="0">
                  <a:solidFill>
                    <a:schemeClr val="tx1"/>
                  </a:solidFill>
                  <a:ea typeface="Cambria Math"/>
                </a:endParaRPr>
              </a:p>
            </p:txBody>
          </p:sp>
        </mc:Choice>
        <mc:Fallback>
          <p:sp>
            <p:nvSpPr>
              <p:cNvPr id="7" name="Rectangle 6"/>
              <p:cNvSpPr>
                <a:spLocks noRot="1" noChangeAspect="1" noMove="1" noResize="1" noEditPoints="1" noAdjustHandles="1" noChangeArrowheads="1" noChangeShapeType="1" noTextEdit="1"/>
              </p:cNvSpPr>
              <p:nvPr/>
            </p:nvSpPr>
            <p:spPr>
              <a:xfrm>
                <a:off x="4572000" y="4038600"/>
                <a:ext cx="3313333" cy="646331"/>
              </a:xfrm>
              <a:prstGeom prst="rect">
                <a:avLst/>
              </a:prstGeom>
              <a:blipFill rotWithShape="1">
                <a:blip r:embed="rId4"/>
                <a:stretch>
                  <a:fillRect b="-943"/>
                </a:stretch>
              </a:blipFill>
            </p:spPr>
            <p:txBody>
              <a:bodyPr/>
              <a:lstStyle/>
              <a:p>
                <a:r>
                  <a:rPr lang="en-US">
                    <a:noFill/>
                  </a:rPr>
                  <a:t> </a:t>
                </a:r>
              </a:p>
            </p:txBody>
          </p:sp>
        </mc:Fallback>
      </mc:AlternateContent>
      <p:sp>
        <p:nvSpPr>
          <p:cNvPr id="26" name="Oval 25"/>
          <p:cNvSpPr/>
          <p:nvPr/>
        </p:nvSpPr>
        <p:spPr>
          <a:xfrm rot="5400000">
            <a:off x="3832170"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p:cNvSpPr/>
          <p:nvPr/>
        </p:nvSpPr>
        <p:spPr>
          <a:xfrm rot="5400000">
            <a:off x="3515647"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p:cNvSpPr/>
          <p:nvPr/>
        </p:nvSpPr>
        <p:spPr>
          <a:xfrm rot="5400000">
            <a:off x="666939"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p:cNvSpPr/>
          <p:nvPr/>
        </p:nvSpPr>
        <p:spPr>
          <a:xfrm rot="5400000">
            <a:off x="2249555"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p:cNvSpPr/>
          <p:nvPr/>
        </p:nvSpPr>
        <p:spPr>
          <a:xfrm rot="5400000">
            <a:off x="3199124"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p:cNvSpPr/>
          <p:nvPr/>
        </p:nvSpPr>
        <p:spPr>
          <a:xfrm rot="5400000">
            <a:off x="2882601"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p:cNvSpPr/>
          <p:nvPr/>
        </p:nvSpPr>
        <p:spPr>
          <a:xfrm rot="5400000">
            <a:off x="2566078"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p:cNvSpPr/>
          <p:nvPr/>
        </p:nvSpPr>
        <p:spPr>
          <a:xfrm rot="5400000">
            <a:off x="1933032"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p:cNvSpPr/>
          <p:nvPr/>
        </p:nvSpPr>
        <p:spPr>
          <a:xfrm rot="5400000">
            <a:off x="1616509"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p:cNvSpPr/>
          <p:nvPr/>
        </p:nvSpPr>
        <p:spPr>
          <a:xfrm rot="5400000">
            <a:off x="1299986"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p:cNvSpPr/>
          <p:nvPr/>
        </p:nvSpPr>
        <p:spPr>
          <a:xfrm rot="5400000">
            <a:off x="983463" y="552743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rot="5400000">
            <a:off x="3832170"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p:cNvSpPr/>
          <p:nvPr/>
        </p:nvSpPr>
        <p:spPr>
          <a:xfrm rot="5400000">
            <a:off x="3515647"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p:cNvSpPr/>
          <p:nvPr/>
        </p:nvSpPr>
        <p:spPr>
          <a:xfrm rot="5400000">
            <a:off x="666939"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p:cNvSpPr/>
          <p:nvPr/>
        </p:nvSpPr>
        <p:spPr>
          <a:xfrm rot="5400000">
            <a:off x="2249555"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p:cNvSpPr/>
          <p:nvPr/>
        </p:nvSpPr>
        <p:spPr>
          <a:xfrm rot="5400000">
            <a:off x="3199124"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p:cNvSpPr/>
          <p:nvPr/>
        </p:nvSpPr>
        <p:spPr>
          <a:xfrm rot="5400000">
            <a:off x="2882601"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p:cNvSpPr/>
          <p:nvPr/>
        </p:nvSpPr>
        <p:spPr>
          <a:xfrm rot="5400000">
            <a:off x="2566078"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p:cNvSpPr/>
          <p:nvPr/>
        </p:nvSpPr>
        <p:spPr>
          <a:xfrm rot="5400000">
            <a:off x="1933032"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p:cNvSpPr/>
          <p:nvPr/>
        </p:nvSpPr>
        <p:spPr>
          <a:xfrm rot="5400000">
            <a:off x="1616509"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p:cNvSpPr/>
          <p:nvPr/>
        </p:nvSpPr>
        <p:spPr>
          <a:xfrm rot="5400000">
            <a:off x="1299986"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p:cNvSpPr/>
          <p:nvPr/>
        </p:nvSpPr>
        <p:spPr>
          <a:xfrm rot="5400000">
            <a:off x="983463" y="5206437"/>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p:cNvSpPr/>
          <p:nvPr/>
        </p:nvSpPr>
        <p:spPr>
          <a:xfrm rot="5400000">
            <a:off x="3818415"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p:cNvSpPr/>
          <p:nvPr/>
        </p:nvSpPr>
        <p:spPr>
          <a:xfrm rot="5400000">
            <a:off x="3501892"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49"/>
          <p:cNvSpPr/>
          <p:nvPr/>
        </p:nvSpPr>
        <p:spPr>
          <a:xfrm rot="5400000">
            <a:off x="653184"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p:cNvSpPr/>
          <p:nvPr/>
        </p:nvSpPr>
        <p:spPr>
          <a:xfrm rot="5400000">
            <a:off x="2235800"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p:cNvSpPr/>
          <p:nvPr/>
        </p:nvSpPr>
        <p:spPr>
          <a:xfrm rot="5400000">
            <a:off x="3185369"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p:cNvSpPr/>
          <p:nvPr/>
        </p:nvSpPr>
        <p:spPr>
          <a:xfrm rot="5400000">
            <a:off x="2868846"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Oval 53"/>
          <p:cNvSpPr/>
          <p:nvPr/>
        </p:nvSpPr>
        <p:spPr>
          <a:xfrm rot="5400000">
            <a:off x="2552323"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p:cNvSpPr/>
          <p:nvPr/>
        </p:nvSpPr>
        <p:spPr>
          <a:xfrm rot="5400000">
            <a:off x="1919277"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p:cNvSpPr/>
          <p:nvPr/>
        </p:nvSpPr>
        <p:spPr>
          <a:xfrm rot="5400000">
            <a:off x="1602754"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p:cNvSpPr/>
          <p:nvPr/>
        </p:nvSpPr>
        <p:spPr>
          <a:xfrm rot="5400000">
            <a:off x="1286231"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p:cNvSpPr/>
          <p:nvPr/>
        </p:nvSpPr>
        <p:spPr>
          <a:xfrm rot="5400000">
            <a:off x="969708" y="4894384"/>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Oval 58"/>
          <p:cNvSpPr/>
          <p:nvPr/>
        </p:nvSpPr>
        <p:spPr>
          <a:xfrm rot="5400000">
            <a:off x="3832170"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Oval 59"/>
          <p:cNvSpPr/>
          <p:nvPr/>
        </p:nvSpPr>
        <p:spPr>
          <a:xfrm rot="5400000">
            <a:off x="3515647"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p:cNvSpPr/>
          <p:nvPr/>
        </p:nvSpPr>
        <p:spPr>
          <a:xfrm rot="5400000">
            <a:off x="666939"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p:cNvSpPr/>
          <p:nvPr/>
        </p:nvSpPr>
        <p:spPr>
          <a:xfrm rot="5400000">
            <a:off x="2249555"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p:cNvSpPr/>
          <p:nvPr/>
        </p:nvSpPr>
        <p:spPr>
          <a:xfrm rot="5400000">
            <a:off x="3199124"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Oval 63"/>
          <p:cNvSpPr/>
          <p:nvPr/>
        </p:nvSpPr>
        <p:spPr>
          <a:xfrm rot="5400000">
            <a:off x="2882601"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Oval 64"/>
          <p:cNvSpPr/>
          <p:nvPr/>
        </p:nvSpPr>
        <p:spPr>
          <a:xfrm rot="5400000">
            <a:off x="2566078"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p:cNvSpPr/>
          <p:nvPr/>
        </p:nvSpPr>
        <p:spPr>
          <a:xfrm rot="5400000">
            <a:off x="1933032"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Oval 66"/>
          <p:cNvSpPr/>
          <p:nvPr/>
        </p:nvSpPr>
        <p:spPr>
          <a:xfrm rot="5400000">
            <a:off x="1616509"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val 67"/>
          <p:cNvSpPr/>
          <p:nvPr/>
        </p:nvSpPr>
        <p:spPr>
          <a:xfrm rot="5400000">
            <a:off x="1299986"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Oval 68"/>
          <p:cNvSpPr/>
          <p:nvPr/>
        </p:nvSpPr>
        <p:spPr>
          <a:xfrm rot="5400000">
            <a:off x="983463" y="4577861"/>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Oval 69"/>
          <p:cNvSpPr/>
          <p:nvPr/>
        </p:nvSpPr>
        <p:spPr>
          <a:xfrm rot="5400000">
            <a:off x="3818415"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Oval 70"/>
          <p:cNvSpPr/>
          <p:nvPr/>
        </p:nvSpPr>
        <p:spPr>
          <a:xfrm rot="5400000">
            <a:off x="3501892"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Oval 71"/>
          <p:cNvSpPr/>
          <p:nvPr/>
        </p:nvSpPr>
        <p:spPr>
          <a:xfrm rot="5400000">
            <a:off x="653184"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Oval 72"/>
          <p:cNvSpPr/>
          <p:nvPr/>
        </p:nvSpPr>
        <p:spPr>
          <a:xfrm rot="5400000">
            <a:off x="2235800"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Oval 73"/>
          <p:cNvSpPr/>
          <p:nvPr/>
        </p:nvSpPr>
        <p:spPr>
          <a:xfrm rot="5400000">
            <a:off x="3185369"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Oval 74"/>
          <p:cNvSpPr/>
          <p:nvPr/>
        </p:nvSpPr>
        <p:spPr>
          <a:xfrm rot="5400000">
            <a:off x="2868846"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Oval 75"/>
          <p:cNvSpPr/>
          <p:nvPr/>
        </p:nvSpPr>
        <p:spPr>
          <a:xfrm rot="5400000">
            <a:off x="2552323"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Oval 76"/>
          <p:cNvSpPr/>
          <p:nvPr/>
        </p:nvSpPr>
        <p:spPr>
          <a:xfrm rot="5400000">
            <a:off x="1919277"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Oval 77"/>
          <p:cNvSpPr/>
          <p:nvPr/>
        </p:nvSpPr>
        <p:spPr>
          <a:xfrm rot="5400000">
            <a:off x="1602754"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Oval 78"/>
          <p:cNvSpPr/>
          <p:nvPr/>
        </p:nvSpPr>
        <p:spPr>
          <a:xfrm rot="5400000">
            <a:off x="1286231"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Oval 79"/>
          <p:cNvSpPr/>
          <p:nvPr/>
        </p:nvSpPr>
        <p:spPr>
          <a:xfrm rot="5400000">
            <a:off x="969708" y="4261338"/>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Oval 80"/>
          <p:cNvSpPr/>
          <p:nvPr/>
        </p:nvSpPr>
        <p:spPr>
          <a:xfrm rot="5400000">
            <a:off x="3832170"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Oval 81"/>
          <p:cNvSpPr/>
          <p:nvPr/>
        </p:nvSpPr>
        <p:spPr>
          <a:xfrm rot="5400000">
            <a:off x="3515647"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p:cNvSpPr/>
          <p:nvPr/>
        </p:nvSpPr>
        <p:spPr>
          <a:xfrm rot="5400000">
            <a:off x="666939"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Oval 83"/>
          <p:cNvSpPr/>
          <p:nvPr/>
        </p:nvSpPr>
        <p:spPr>
          <a:xfrm rot="5400000">
            <a:off x="2249555" y="3944815"/>
            <a:ext cx="152400" cy="152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Oval 84"/>
          <p:cNvSpPr/>
          <p:nvPr/>
        </p:nvSpPr>
        <p:spPr>
          <a:xfrm rot="5400000">
            <a:off x="3199124"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Oval 85"/>
          <p:cNvSpPr/>
          <p:nvPr/>
        </p:nvSpPr>
        <p:spPr>
          <a:xfrm rot="5400000">
            <a:off x="2882601"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Oval 86"/>
          <p:cNvSpPr/>
          <p:nvPr/>
        </p:nvSpPr>
        <p:spPr>
          <a:xfrm rot="5400000">
            <a:off x="2566078"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Oval 87"/>
          <p:cNvSpPr/>
          <p:nvPr/>
        </p:nvSpPr>
        <p:spPr>
          <a:xfrm rot="5400000">
            <a:off x="1933032"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rot="5400000">
            <a:off x="1616509"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Oval 89"/>
          <p:cNvSpPr/>
          <p:nvPr/>
        </p:nvSpPr>
        <p:spPr>
          <a:xfrm rot="5400000">
            <a:off x="1299986"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p:cNvSpPr/>
          <p:nvPr/>
        </p:nvSpPr>
        <p:spPr>
          <a:xfrm rot="5400000">
            <a:off x="983463" y="3944815"/>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p:cNvSpPr/>
          <p:nvPr/>
        </p:nvSpPr>
        <p:spPr>
          <a:xfrm rot="5400000">
            <a:off x="3832170"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p:cNvSpPr/>
          <p:nvPr/>
        </p:nvSpPr>
        <p:spPr>
          <a:xfrm rot="5400000">
            <a:off x="3515647"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val 93"/>
          <p:cNvSpPr/>
          <p:nvPr/>
        </p:nvSpPr>
        <p:spPr>
          <a:xfrm rot="5400000">
            <a:off x="666939"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Oval 94"/>
          <p:cNvSpPr/>
          <p:nvPr/>
        </p:nvSpPr>
        <p:spPr>
          <a:xfrm rot="5400000">
            <a:off x="2249555"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Oval 95"/>
          <p:cNvSpPr/>
          <p:nvPr/>
        </p:nvSpPr>
        <p:spPr>
          <a:xfrm rot="5400000">
            <a:off x="3199124"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Oval 96"/>
          <p:cNvSpPr/>
          <p:nvPr/>
        </p:nvSpPr>
        <p:spPr>
          <a:xfrm rot="5400000">
            <a:off x="2882601"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Oval 97"/>
          <p:cNvSpPr/>
          <p:nvPr/>
        </p:nvSpPr>
        <p:spPr>
          <a:xfrm rot="5400000">
            <a:off x="2566078"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Oval 98"/>
          <p:cNvSpPr/>
          <p:nvPr/>
        </p:nvSpPr>
        <p:spPr>
          <a:xfrm rot="5400000">
            <a:off x="1933032"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Oval 99"/>
          <p:cNvSpPr/>
          <p:nvPr/>
        </p:nvSpPr>
        <p:spPr>
          <a:xfrm rot="5400000">
            <a:off x="1616509"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Oval 100"/>
          <p:cNvSpPr/>
          <p:nvPr/>
        </p:nvSpPr>
        <p:spPr>
          <a:xfrm rot="5400000">
            <a:off x="1299986"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rot="5400000">
            <a:off x="983463" y="3628292"/>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Oval 102"/>
          <p:cNvSpPr/>
          <p:nvPr/>
        </p:nvSpPr>
        <p:spPr>
          <a:xfrm rot="5400000">
            <a:off x="3832170"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Oval 103"/>
          <p:cNvSpPr/>
          <p:nvPr/>
        </p:nvSpPr>
        <p:spPr>
          <a:xfrm rot="5400000">
            <a:off x="3515647"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Oval 104"/>
          <p:cNvSpPr/>
          <p:nvPr/>
        </p:nvSpPr>
        <p:spPr>
          <a:xfrm rot="5400000">
            <a:off x="666939"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p:cNvSpPr/>
          <p:nvPr/>
        </p:nvSpPr>
        <p:spPr>
          <a:xfrm rot="5400000">
            <a:off x="2249555"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Oval 106"/>
          <p:cNvSpPr/>
          <p:nvPr/>
        </p:nvSpPr>
        <p:spPr>
          <a:xfrm rot="5400000">
            <a:off x="3199124"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Oval 107"/>
          <p:cNvSpPr/>
          <p:nvPr/>
        </p:nvSpPr>
        <p:spPr>
          <a:xfrm rot="5400000">
            <a:off x="2882601"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Oval 108"/>
          <p:cNvSpPr/>
          <p:nvPr/>
        </p:nvSpPr>
        <p:spPr>
          <a:xfrm rot="5400000">
            <a:off x="2566078"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Oval 109"/>
          <p:cNvSpPr/>
          <p:nvPr/>
        </p:nvSpPr>
        <p:spPr>
          <a:xfrm rot="5400000">
            <a:off x="1933032"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Oval 110"/>
          <p:cNvSpPr/>
          <p:nvPr/>
        </p:nvSpPr>
        <p:spPr>
          <a:xfrm rot="5400000">
            <a:off x="1616509"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Oval 111"/>
          <p:cNvSpPr/>
          <p:nvPr/>
        </p:nvSpPr>
        <p:spPr>
          <a:xfrm rot="5400000">
            <a:off x="1299986"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Oval 112"/>
          <p:cNvSpPr/>
          <p:nvPr/>
        </p:nvSpPr>
        <p:spPr>
          <a:xfrm rot="5400000">
            <a:off x="983463" y="3311769"/>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Oval 113"/>
          <p:cNvSpPr/>
          <p:nvPr/>
        </p:nvSpPr>
        <p:spPr>
          <a:xfrm rot="5400000">
            <a:off x="3832170"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Oval 114"/>
          <p:cNvSpPr/>
          <p:nvPr/>
        </p:nvSpPr>
        <p:spPr>
          <a:xfrm rot="5400000">
            <a:off x="3515647"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Oval 115"/>
          <p:cNvSpPr/>
          <p:nvPr/>
        </p:nvSpPr>
        <p:spPr>
          <a:xfrm rot="5400000">
            <a:off x="666939"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Oval 116"/>
          <p:cNvSpPr/>
          <p:nvPr/>
        </p:nvSpPr>
        <p:spPr>
          <a:xfrm rot="5400000">
            <a:off x="2249555"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Oval 117"/>
          <p:cNvSpPr/>
          <p:nvPr/>
        </p:nvSpPr>
        <p:spPr>
          <a:xfrm rot="5400000">
            <a:off x="3199124"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Oval 118"/>
          <p:cNvSpPr/>
          <p:nvPr/>
        </p:nvSpPr>
        <p:spPr>
          <a:xfrm rot="5400000">
            <a:off x="2882601"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Oval 119"/>
          <p:cNvSpPr/>
          <p:nvPr/>
        </p:nvSpPr>
        <p:spPr>
          <a:xfrm rot="5400000">
            <a:off x="2566078"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Oval 120"/>
          <p:cNvSpPr/>
          <p:nvPr/>
        </p:nvSpPr>
        <p:spPr>
          <a:xfrm rot="5400000">
            <a:off x="1933032"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Oval 121"/>
          <p:cNvSpPr/>
          <p:nvPr/>
        </p:nvSpPr>
        <p:spPr>
          <a:xfrm rot="5400000">
            <a:off x="1616509"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Oval 122"/>
          <p:cNvSpPr/>
          <p:nvPr/>
        </p:nvSpPr>
        <p:spPr>
          <a:xfrm rot="5400000">
            <a:off x="1299986"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Oval 123"/>
          <p:cNvSpPr/>
          <p:nvPr/>
        </p:nvSpPr>
        <p:spPr>
          <a:xfrm rot="5400000">
            <a:off x="983463" y="2995246"/>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Oval 124"/>
          <p:cNvSpPr/>
          <p:nvPr/>
        </p:nvSpPr>
        <p:spPr>
          <a:xfrm rot="5400000">
            <a:off x="3818415"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Oval 125"/>
          <p:cNvSpPr/>
          <p:nvPr/>
        </p:nvSpPr>
        <p:spPr>
          <a:xfrm rot="5400000">
            <a:off x="3501892"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7" name="Oval 126"/>
          <p:cNvSpPr/>
          <p:nvPr/>
        </p:nvSpPr>
        <p:spPr>
          <a:xfrm rot="5400000">
            <a:off x="653184"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Oval 127"/>
          <p:cNvSpPr/>
          <p:nvPr/>
        </p:nvSpPr>
        <p:spPr>
          <a:xfrm rot="5400000">
            <a:off x="2235800"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Oval 128"/>
          <p:cNvSpPr/>
          <p:nvPr/>
        </p:nvSpPr>
        <p:spPr>
          <a:xfrm rot="5400000">
            <a:off x="3185369"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 name="Oval 129"/>
          <p:cNvSpPr/>
          <p:nvPr/>
        </p:nvSpPr>
        <p:spPr>
          <a:xfrm rot="5400000">
            <a:off x="2868846"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Oval 130"/>
          <p:cNvSpPr/>
          <p:nvPr/>
        </p:nvSpPr>
        <p:spPr>
          <a:xfrm rot="5400000">
            <a:off x="2552323"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Oval 131"/>
          <p:cNvSpPr/>
          <p:nvPr/>
        </p:nvSpPr>
        <p:spPr>
          <a:xfrm rot="5400000">
            <a:off x="1919277"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Oval 132"/>
          <p:cNvSpPr/>
          <p:nvPr/>
        </p:nvSpPr>
        <p:spPr>
          <a:xfrm rot="5400000">
            <a:off x="1602754"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Oval 133"/>
          <p:cNvSpPr/>
          <p:nvPr/>
        </p:nvSpPr>
        <p:spPr>
          <a:xfrm rot="5400000">
            <a:off x="1286231"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 name="Oval 134"/>
          <p:cNvSpPr/>
          <p:nvPr/>
        </p:nvSpPr>
        <p:spPr>
          <a:xfrm rot="5400000">
            <a:off x="969708" y="2678723"/>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Oval 135"/>
          <p:cNvSpPr/>
          <p:nvPr/>
        </p:nvSpPr>
        <p:spPr>
          <a:xfrm rot="5400000">
            <a:off x="3832519"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Oval 136"/>
          <p:cNvSpPr/>
          <p:nvPr/>
        </p:nvSpPr>
        <p:spPr>
          <a:xfrm rot="5400000">
            <a:off x="3515996"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Oval 137"/>
          <p:cNvSpPr/>
          <p:nvPr/>
        </p:nvSpPr>
        <p:spPr>
          <a:xfrm rot="5400000">
            <a:off x="667288"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Oval 138"/>
          <p:cNvSpPr/>
          <p:nvPr/>
        </p:nvSpPr>
        <p:spPr>
          <a:xfrm rot="5400000">
            <a:off x="2249904"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Oval 139"/>
          <p:cNvSpPr/>
          <p:nvPr/>
        </p:nvSpPr>
        <p:spPr>
          <a:xfrm rot="5400000">
            <a:off x="3199473"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1" name="Oval 140"/>
          <p:cNvSpPr/>
          <p:nvPr/>
        </p:nvSpPr>
        <p:spPr>
          <a:xfrm rot="5400000">
            <a:off x="2882950"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Oval 141"/>
          <p:cNvSpPr/>
          <p:nvPr/>
        </p:nvSpPr>
        <p:spPr>
          <a:xfrm rot="5400000">
            <a:off x="2566427"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Oval 142"/>
          <p:cNvSpPr/>
          <p:nvPr/>
        </p:nvSpPr>
        <p:spPr>
          <a:xfrm rot="5400000">
            <a:off x="1933381"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4" name="Oval 143"/>
          <p:cNvSpPr/>
          <p:nvPr/>
        </p:nvSpPr>
        <p:spPr>
          <a:xfrm rot="5400000">
            <a:off x="1616858"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5" name="Oval 144"/>
          <p:cNvSpPr/>
          <p:nvPr/>
        </p:nvSpPr>
        <p:spPr>
          <a:xfrm rot="5400000">
            <a:off x="1300335"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Oval 145"/>
          <p:cNvSpPr/>
          <p:nvPr/>
        </p:nvSpPr>
        <p:spPr>
          <a:xfrm rot="5400000">
            <a:off x="983812" y="2362200"/>
            <a:ext cx="152400" cy="1524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7" name="Oval 146"/>
          <p:cNvSpPr/>
          <p:nvPr/>
        </p:nvSpPr>
        <p:spPr>
          <a:xfrm>
            <a:off x="741107" y="2438400"/>
            <a:ext cx="3141785" cy="3141785"/>
          </a:xfrm>
          <a:prstGeom prst="ellipse">
            <a:avLst/>
          </a:prstGeom>
          <a:solidFill>
            <a:schemeClr val="accent2">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45962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10000"/>
                                        <p:tgtEl>
                                          <p:spTgt spid="147"/>
                                        </p:tgtEl>
                                        <p:attrNameLst>
                                          <p:attrName>ppt_w</p:attrName>
                                        </p:attrNameLst>
                                      </p:cBhvr>
                                      <p:tavLst>
                                        <p:tav tm="0">
                                          <p:val>
                                            <p:strVal val="ppt_w"/>
                                          </p:val>
                                        </p:tav>
                                        <p:tav tm="100000">
                                          <p:val>
                                            <p:fltVal val="0"/>
                                          </p:val>
                                        </p:tav>
                                      </p:tavLst>
                                    </p:anim>
                                    <p:anim calcmode="lin" valueType="num">
                                      <p:cBhvr>
                                        <p:cTn id="7" dur="10000"/>
                                        <p:tgtEl>
                                          <p:spTgt spid="147"/>
                                        </p:tgtEl>
                                        <p:attrNameLst>
                                          <p:attrName>ppt_h</p:attrName>
                                        </p:attrNameLst>
                                      </p:cBhvr>
                                      <p:tavLst>
                                        <p:tav tm="0">
                                          <p:val>
                                            <p:strVal val="ppt_h"/>
                                          </p:val>
                                        </p:tav>
                                        <p:tav tm="100000">
                                          <p:val>
                                            <p:fltVal val="0"/>
                                          </p:val>
                                        </p:tav>
                                      </p:tavLst>
                                    </p:anim>
                                    <p:animEffect transition="out" filter="fade">
                                      <p:cBhvr>
                                        <p:cTn id="8" dur="10000"/>
                                        <p:tgtEl>
                                          <p:spTgt spid="147"/>
                                        </p:tgtEl>
                                      </p:cBhvr>
                                    </p:animEffect>
                                    <p:set>
                                      <p:cBhvr>
                                        <p:cTn id="9" dur="1" fill="hold">
                                          <p:stCondLst>
                                            <p:cond delay="9999"/>
                                          </p:stCondLst>
                                        </p:cTn>
                                        <p:tgtEl>
                                          <p:spTgt spid="1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 Demo</a:t>
            </a:r>
            <a:endParaRPr lang="en-US" dirty="0"/>
          </a:p>
        </p:txBody>
      </p:sp>
      <p:pic>
        <p:nvPicPr>
          <p:cNvPr id="4" name="Picture 3" descr="C:\Users\John\Documents\ScreenPrint32\SP32-20120401-194919.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5622" y="2505899"/>
            <a:ext cx="2895600" cy="28956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John\Documents\ScreenPrint32\SP32-20120401-214233.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456222" y="2493828"/>
            <a:ext cx="2895600" cy="2895600"/>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a:xfrm>
            <a:off x="4008422" y="3458399"/>
            <a:ext cx="1066800" cy="990600"/>
          </a:xfrm>
          <a:prstGeom prst="rightArrow">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720128" y="1447800"/>
            <a:ext cx="7643388" cy="923330"/>
          </a:xfrm>
          <a:prstGeom prst="rect">
            <a:avLst/>
          </a:prstGeom>
          <a:noFill/>
        </p:spPr>
        <p:txBody>
          <a:bodyPr wrap="square" rtlCol="0">
            <a:spAutoFit/>
          </a:bodyPr>
          <a:lstStyle/>
          <a:p>
            <a:pPr marL="342900" indent="-342900">
              <a:buFont typeface="Arial" pitchFamily="34" charset="0"/>
              <a:buChar char="•"/>
            </a:pPr>
            <a:r>
              <a:rPr lang="en-US" sz="1800" dirty="0"/>
              <a:t>2-D square grid of </a:t>
            </a:r>
            <a:r>
              <a:rPr lang="en-US" sz="1800" dirty="0" smtClean="0"/>
              <a:t>nodes.</a:t>
            </a:r>
          </a:p>
          <a:p>
            <a:pPr marL="342900" indent="-342900">
              <a:buFont typeface="Arial" pitchFamily="34" charset="0"/>
              <a:buChar char="•"/>
            </a:pPr>
            <a:r>
              <a:rPr lang="en-US" sz="1800" dirty="0" smtClean="0"/>
              <a:t>Inputs </a:t>
            </a:r>
            <a:r>
              <a:rPr lang="en-US" sz="1800" dirty="0"/>
              <a:t>are </a:t>
            </a:r>
            <a:r>
              <a:rPr lang="en-US" sz="1800" dirty="0" smtClean="0"/>
              <a:t>colors – can you tell how many?</a:t>
            </a:r>
          </a:p>
          <a:p>
            <a:pPr marL="342900" indent="-342900">
              <a:buFont typeface="Arial" pitchFamily="34" charset="0"/>
              <a:buChar char="•"/>
            </a:pPr>
            <a:r>
              <a:rPr lang="en-US" sz="1800" dirty="0" smtClean="0"/>
              <a:t>SOM </a:t>
            </a:r>
            <a:r>
              <a:rPr lang="en-US" sz="1800" dirty="0"/>
              <a:t>converges so that similar colors are grouped together</a:t>
            </a:r>
            <a:r>
              <a:rPr lang="en-US" sz="1800" dirty="0" smtClean="0"/>
              <a:t>.</a:t>
            </a:r>
            <a:endParaRPr lang="en-US" sz="1800" dirty="0"/>
          </a:p>
        </p:txBody>
      </p:sp>
      <p:sp>
        <p:nvSpPr>
          <p:cNvPr id="3" name="TextBox 2"/>
          <p:cNvSpPr txBox="1"/>
          <p:nvPr/>
        </p:nvSpPr>
        <p:spPr>
          <a:xfrm>
            <a:off x="655622" y="5505011"/>
            <a:ext cx="7696200" cy="646331"/>
          </a:xfrm>
          <a:prstGeom prst="rect">
            <a:avLst/>
          </a:prstGeom>
          <a:noFill/>
        </p:spPr>
        <p:txBody>
          <a:bodyPr wrap="square" rtlCol="0">
            <a:spAutoFit/>
          </a:bodyPr>
          <a:lstStyle/>
          <a:p>
            <a:r>
              <a:rPr lang="en-US" sz="1800" i="1" dirty="0" smtClean="0">
                <a:solidFill>
                  <a:schemeClr val="accent1">
                    <a:lumMod val="75000"/>
                  </a:schemeClr>
                </a:solidFill>
              </a:rPr>
              <a:t>After x training cycles the values of the weight vectors (codebook vectors) will represent the distribution of the input vectors</a:t>
            </a:r>
            <a:r>
              <a:rPr lang="en-US" sz="1800" i="1" baseline="30000" dirty="0" smtClean="0">
                <a:solidFill>
                  <a:schemeClr val="accent1">
                    <a:lumMod val="75000"/>
                  </a:schemeClr>
                </a:solidFill>
              </a:rPr>
              <a:t>[7]</a:t>
            </a:r>
            <a:r>
              <a:rPr lang="en-US" sz="1800" i="1" dirty="0" smtClean="0">
                <a:solidFill>
                  <a:schemeClr val="accent1">
                    <a:lumMod val="75000"/>
                  </a:schemeClr>
                </a:solidFill>
              </a:rPr>
              <a:t>.</a:t>
            </a:r>
            <a:endParaRPr lang="en-US" sz="1800" i="1" dirty="0">
              <a:solidFill>
                <a:schemeClr val="accent1">
                  <a:lumMod val="75000"/>
                </a:schemeClr>
              </a:solidFill>
            </a:endParaRPr>
          </a:p>
        </p:txBody>
      </p:sp>
    </p:spTree>
    <p:extLst>
      <p:ext uri="{BB962C8B-B14F-4D97-AF65-F5344CB8AC3E}">
        <p14:creationId xmlns:p14="http://schemas.microsoft.com/office/powerpoint/2010/main" val="1167184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 It In Action</a:t>
            </a:r>
            <a:endParaRPr lang="en-US" dirty="0"/>
          </a:p>
        </p:txBody>
      </p:sp>
      <p:sp>
        <p:nvSpPr>
          <p:cNvPr id="3" name="Content Placeholder 2"/>
          <p:cNvSpPr>
            <a:spLocks noGrp="1"/>
          </p:cNvSpPr>
          <p:nvPr>
            <p:ph idx="1"/>
          </p:nvPr>
        </p:nvSpPr>
        <p:spPr/>
        <p:txBody>
          <a:bodyPr/>
          <a:lstStyle/>
          <a:p>
            <a:r>
              <a:rPr lang="en-US" dirty="0" smtClean="0"/>
              <a:t>Explain Algorithm Using Excel</a:t>
            </a:r>
          </a:p>
          <a:p>
            <a:r>
              <a:rPr lang="en-US" dirty="0" smtClean="0"/>
              <a:t>SOM Demo</a:t>
            </a:r>
          </a:p>
          <a:p>
            <a:pPr lvl="1"/>
            <a:r>
              <a:rPr lang="en-US" dirty="0" smtClean="0"/>
              <a:t>Colors </a:t>
            </a:r>
            <a:r>
              <a:rPr lang="en-US" dirty="0" smtClean="0"/>
              <a:t>demo</a:t>
            </a:r>
          </a:p>
          <a:p>
            <a:pPr lvl="1"/>
            <a:r>
              <a:rPr lang="en-US" dirty="0" smtClean="0"/>
              <a:t>Using </a:t>
            </a:r>
            <a:r>
              <a:rPr lang="en-US" dirty="0" smtClean="0"/>
              <a:t>R</a:t>
            </a:r>
          </a:p>
          <a:p>
            <a:endParaRPr lang="en-US" dirty="0"/>
          </a:p>
          <a:p>
            <a:pPr lvl="1"/>
            <a:endParaRPr lang="en-US" dirty="0"/>
          </a:p>
        </p:txBody>
      </p:sp>
    </p:spTree>
    <p:extLst>
      <p:ext uri="{BB962C8B-B14F-4D97-AF65-F5344CB8AC3E}">
        <p14:creationId xmlns:p14="http://schemas.microsoft.com/office/powerpoint/2010/main" val="671206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CDMA Wireless Networks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Code Division Multiple Access (CDMA) is a cellular telephone technology which is covered by the 3GPP2 set of standards (CDMA2000).</a:t>
            </a:r>
          </a:p>
          <a:p>
            <a:r>
              <a:rPr lang="en-US" dirty="0" smtClean="0"/>
              <a:t>CDMA, along with GSM/UMTS, </a:t>
            </a:r>
            <a:r>
              <a:rPr lang="en-US" dirty="0" smtClean="0"/>
              <a:t>WiMax</a:t>
            </a:r>
            <a:r>
              <a:rPr lang="en-US" dirty="0" smtClean="0"/>
              <a:t>, LTE are all cellular technologies.</a:t>
            </a:r>
          </a:p>
          <a:p>
            <a:r>
              <a:rPr lang="en-US" dirty="0" smtClean="0"/>
              <a:t>CDMA is predominate in North America while GSM is predominate in Europe, Middle-East, and </a:t>
            </a:r>
            <a:r>
              <a:rPr lang="en-US" dirty="0" smtClean="0"/>
              <a:t>Asia</a:t>
            </a:r>
            <a:r>
              <a:rPr lang="en-US" dirty="0" smtClean="0"/>
              <a:t>.</a:t>
            </a:r>
          </a:p>
          <a:p>
            <a:r>
              <a:rPr lang="en-US" dirty="0" smtClean="0"/>
              <a:t>A </a:t>
            </a:r>
            <a:r>
              <a:rPr lang="en-US" i="1" dirty="0" smtClean="0"/>
              <a:t>service provider</a:t>
            </a:r>
            <a:r>
              <a:rPr lang="en-US" dirty="0" smtClean="0"/>
              <a:t>, such as Sprint, Verizon, AT&amp;T, Metro-PCS, builds their network based on one of these technologies.</a:t>
            </a:r>
          </a:p>
          <a:p>
            <a:r>
              <a:rPr lang="en-US" i="1" dirty="0" smtClean="0"/>
              <a:t>Equipment providers</a:t>
            </a:r>
            <a:r>
              <a:rPr lang="en-US" dirty="0" smtClean="0"/>
              <a:t>, such as Alcatel/Lucent, Motorola, Ericsson, Huawei, build and sell the cellular equipment to the service providers.</a:t>
            </a:r>
          </a:p>
          <a:p>
            <a:endParaRPr lang="en-US" dirty="0"/>
          </a:p>
        </p:txBody>
      </p:sp>
    </p:spTree>
    <p:extLst>
      <p:ext uri="{BB962C8B-B14F-4D97-AF65-F5344CB8AC3E}">
        <p14:creationId xmlns:p14="http://schemas.microsoft.com/office/powerpoint/2010/main" val="2752823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 name="Picture 4" descr="cloud3_grey_corp_purple"/>
          <p:cNvPicPr>
            <a:picLocks noChangeAspect="1" noChangeArrowheads="1"/>
          </p:cNvPicPr>
          <p:nvPr/>
        </p:nvPicPr>
        <p:blipFill>
          <a:blip r:embed="rId2" cstate="email">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8076025" y="1408245"/>
            <a:ext cx="722202" cy="479915"/>
          </a:xfrm>
          <a:prstGeom prst="rect">
            <a:avLst/>
          </a:prstGeom>
          <a:noFill/>
          <a:extLst>
            <a:ext uri="{909E8E84-426E-40DD-AFC4-6F175D3DCCD1}">
              <a14:hiddenFill xmlns:a14="http://schemas.microsoft.com/office/drawing/2010/main">
                <a:solidFill>
                  <a:srgbClr val="FFFFFF"/>
                </a:solidFill>
              </a14:hiddenFill>
            </a:ext>
          </a:extLst>
        </p:spPr>
      </p:pic>
      <p:sp>
        <p:nvSpPr>
          <p:cNvPr id="126" name="Rounded Rectangle 125"/>
          <p:cNvSpPr/>
          <p:nvPr/>
        </p:nvSpPr>
        <p:spPr>
          <a:xfrm>
            <a:off x="645891" y="4241008"/>
            <a:ext cx="1411509" cy="87312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Rounded Rectangle 124"/>
          <p:cNvSpPr/>
          <p:nvPr/>
        </p:nvSpPr>
        <p:spPr>
          <a:xfrm>
            <a:off x="645891" y="2971800"/>
            <a:ext cx="1411509" cy="87312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Rounded Rectangle 123"/>
          <p:cNvSpPr/>
          <p:nvPr/>
        </p:nvSpPr>
        <p:spPr>
          <a:xfrm>
            <a:off x="645891" y="1793875"/>
            <a:ext cx="1411509" cy="87312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t>Wireless Network Reference Diagram</a:t>
            </a:r>
            <a:endParaRPr lang="en-US" dirty="0"/>
          </a:p>
        </p:txBody>
      </p:sp>
      <p:pic>
        <p:nvPicPr>
          <p:cNvPr id="4" name="Picture 4" descr="cloud3_grey_corp_purple"/>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765647" y="2781300"/>
            <a:ext cx="1968500" cy="13081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base_station_corp_gree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80290" y="1931988"/>
            <a:ext cx="301625" cy="6270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1" descr="l2_switch_corp_purple"/>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471723" y="2091532"/>
            <a:ext cx="438150" cy="307975"/>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AutoShape 25"/>
          <p:cNvCxnSpPr>
            <a:cxnSpLocks noChangeShapeType="1"/>
            <a:stCxn id="8" idx="3"/>
            <a:endCxn id="9" idx="1"/>
          </p:cNvCxnSpPr>
          <p:nvPr/>
        </p:nvCxnSpPr>
        <p:spPr bwMode="auto">
          <a:xfrm>
            <a:off x="1081915" y="2245519"/>
            <a:ext cx="389808" cy="1"/>
          </a:xfrm>
          <a:prstGeom prst="bentConnector3">
            <a:avLst>
              <a:gd name="adj1" fmla="val 50000"/>
            </a:avLst>
          </a:prstGeom>
          <a:noFill/>
          <a:ln w="9525">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5" name="Picture 34" descr="mse_corp_orange"/>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583334" y="3207544"/>
            <a:ext cx="447675" cy="425450"/>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AutoShape 61"/>
          <p:cNvCxnSpPr>
            <a:cxnSpLocks noChangeShapeType="1"/>
            <a:stCxn id="26" idx="1"/>
            <a:endCxn id="23" idx="3"/>
          </p:cNvCxnSpPr>
          <p:nvPr/>
        </p:nvCxnSpPr>
        <p:spPr bwMode="auto">
          <a:xfrm rot="10800000" flipV="1">
            <a:off x="2952971" y="3420269"/>
            <a:ext cx="130176" cy="793"/>
          </a:xfrm>
          <a:prstGeom prst="bentConnector3">
            <a:avLst>
              <a:gd name="adj1" fmla="val 50000"/>
            </a:avLst>
          </a:prstGeom>
          <a:noFill/>
          <a:ln w="9525">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3" name="Picture 68" descr="l2_switch_corp_orange"/>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514821" y="3267075"/>
            <a:ext cx="438150" cy="307975"/>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AutoShape 76"/>
          <p:cNvCxnSpPr>
            <a:cxnSpLocks noChangeShapeType="1"/>
            <a:stCxn id="15" idx="1"/>
            <a:endCxn id="27" idx="3"/>
          </p:cNvCxnSpPr>
          <p:nvPr/>
        </p:nvCxnSpPr>
        <p:spPr bwMode="auto">
          <a:xfrm rot="10800000" flipV="1">
            <a:off x="4396010" y="3420268"/>
            <a:ext cx="187325" cy="1"/>
          </a:xfrm>
          <a:prstGeom prst="bentConnector3">
            <a:avLst>
              <a:gd name="adj1" fmla="val 50000"/>
            </a:avLst>
          </a:prstGeom>
          <a:noFill/>
          <a:ln w="9525">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Oval 81"/>
          <p:cNvSpPr>
            <a:spLocks noChangeArrowheads="1"/>
          </p:cNvSpPr>
          <p:nvPr/>
        </p:nvSpPr>
        <p:spPr bwMode="auto">
          <a:xfrm>
            <a:off x="3324447" y="3089275"/>
            <a:ext cx="882650" cy="641350"/>
          </a:xfrm>
          <a:prstGeom prst="ellipse">
            <a:avLst/>
          </a:prstGeom>
          <a:noFill/>
          <a:ln w="28575">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26" name="Picture 74" descr="metro_switch_corp_red"/>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083147" y="3167063"/>
            <a:ext cx="338137" cy="50641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75" descr="metro_switch_corp_red"/>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057872" y="3167063"/>
            <a:ext cx="338137" cy="50641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9" descr="long_haul_corp_red"/>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580034" y="2859088"/>
            <a:ext cx="338138" cy="50641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0" descr="long_haul_corp_red"/>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580034" y="3522663"/>
            <a:ext cx="338138" cy="50641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7" descr="base_station_corp_gree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80290" y="3106738"/>
            <a:ext cx="301625" cy="62706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8" descr="l2_switch_corp_purple"/>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471723" y="3266282"/>
            <a:ext cx="438150" cy="307975"/>
          </a:xfrm>
          <a:prstGeom prst="rect">
            <a:avLst/>
          </a:prstGeom>
          <a:noFill/>
          <a:extLst>
            <a:ext uri="{909E8E84-426E-40DD-AFC4-6F175D3DCCD1}">
              <a14:hiddenFill xmlns:a14="http://schemas.microsoft.com/office/drawing/2010/main">
                <a:solidFill>
                  <a:srgbClr val="FFFFFF"/>
                </a:solidFill>
              </a14:hiddenFill>
            </a:ext>
          </a:extLst>
        </p:spPr>
      </p:pic>
      <p:cxnSp>
        <p:nvCxnSpPr>
          <p:cNvPr id="38" name="AutoShape 90"/>
          <p:cNvCxnSpPr>
            <a:cxnSpLocks noChangeShapeType="1"/>
          </p:cNvCxnSpPr>
          <p:nvPr/>
        </p:nvCxnSpPr>
        <p:spPr bwMode="auto">
          <a:xfrm>
            <a:off x="1100205" y="3420269"/>
            <a:ext cx="406554" cy="1"/>
          </a:xfrm>
          <a:prstGeom prst="bentConnector3">
            <a:avLst>
              <a:gd name="adj1" fmla="val 50000"/>
            </a:avLst>
          </a:prstGeom>
          <a:noFill/>
          <a:ln w="9525">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5" name="Picture 97" descr="base_station_corp_gree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80290" y="4335463"/>
            <a:ext cx="301625" cy="627062"/>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98" descr="l2_switch_corp_purple"/>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471723" y="4495007"/>
            <a:ext cx="438150" cy="307975"/>
          </a:xfrm>
          <a:prstGeom prst="rect">
            <a:avLst/>
          </a:prstGeom>
          <a:noFill/>
          <a:extLst>
            <a:ext uri="{909E8E84-426E-40DD-AFC4-6F175D3DCCD1}">
              <a14:hiddenFill xmlns:a14="http://schemas.microsoft.com/office/drawing/2010/main">
                <a:solidFill>
                  <a:srgbClr val="FFFFFF"/>
                </a:solidFill>
              </a14:hiddenFill>
            </a:ext>
          </a:extLst>
        </p:spPr>
      </p:pic>
      <p:cxnSp>
        <p:nvCxnSpPr>
          <p:cNvPr id="52" name="AutoShape 105"/>
          <p:cNvCxnSpPr>
            <a:cxnSpLocks noChangeShapeType="1"/>
            <a:stCxn id="45" idx="3"/>
            <a:endCxn id="46" idx="1"/>
          </p:cNvCxnSpPr>
          <p:nvPr/>
        </p:nvCxnSpPr>
        <p:spPr bwMode="auto">
          <a:xfrm>
            <a:off x="1081915" y="4648994"/>
            <a:ext cx="389808" cy="1"/>
          </a:xfrm>
          <a:prstGeom prst="bentConnector3">
            <a:avLst>
              <a:gd name="adj1" fmla="val 50000"/>
            </a:avLst>
          </a:prstGeom>
          <a:noFill/>
          <a:ln w="9525">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AutoShape 107"/>
          <p:cNvCxnSpPr>
            <a:cxnSpLocks noChangeShapeType="1"/>
            <a:stCxn id="36" idx="3"/>
            <a:endCxn id="23" idx="1"/>
          </p:cNvCxnSpPr>
          <p:nvPr/>
        </p:nvCxnSpPr>
        <p:spPr bwMode="auto">
          <a:xfrm>
            <a:off x="1909873" y="3420270"/>
            <a:ext cx="604948" cy="793"/>
          </a:xfrm>
          <a:prstGeom prst="bentConnector3">
            <a:avLst>
              <a:gd name="adj1" fmla="val 50000"/>
            </a:avLst>
          </a:prstGeom>
          <a:noFill/>
          <a:ln w="9525">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AutoShape 125"/>
          <p:cNvCxnSpPr>
            <a:cxnSpLocks noChangeShapeType="1"/>
            <a:stCxn id="76" idx="3"/>
            <a:endCxn id="82" idx="1"/>
          </p:cNvCxnSpPr>
          <p:nvPr/>
        </p:nvCxnSpPr>
        <p:spPr bwMode="auto">
          <a:xfrm>
            <a:off x="6135909" y="2929732"/>
            <a:ext cx="612775" cy="377825"/>
          </a:xfrm>
          <a:prstGeom prst="straightConnector1">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AutoShape 126"/>
          <p:cNvCxnSpPr>
            <a:cxnSpLocks noChangeShapeType="1"/>
            <a:stCxn id="77" idx="3"/>
            <a:endCxn id="82" idx="1"/>
          </p:cNvCxnSpPr>
          <p:nvPr/>
        </p:nvCxnSpPr>
        <p:spPr bwMode="auto">
          <a:xfrm flipV="1">
            <a:off x="6135909" y="3307557"/>
            <a:ext cx="612775" cy="657225"/>
          </a:xfrm>
          <a:prstGeom prst="straightConnector1">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Text Box 127"/>
          <p:cNvSpPr txBox="1">
            <a:spLocks noChangeArrowheads="1"/>
          </p:cNvSpPr>
          <p:nvPr/>
        </p:nvSpPr>
        <p:spPr bwMode="auto">
          <a:xfrm>
            <a:off x="6712172" y="3575050"/>
            <a:ext cx="56673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n-US" sz="900" dirty="0" smtClean="0">
                <a:solidFill>
                  <a:srgbClr val="0000FF"/>
                </a:solidFill>
              </a:rPr>
              <a:t>EV-DO </a:t>
            </a:r>
            <a:r>
              <a:rPr lang="en-US" sz="900" dirty="0">
                <a:solidFill>
                  <a:srgbClr val="0000FF"/>
                </a:solidFill>
              </a:rPr>
              <a:t>RNC</a:t>
            </a:r>
          </a:p>
        </p:txBody>
      </p:sp>
      <p:sp>
        <p:nvSpPr>
          <p:cNvPr id="71" name="AutoShape 128"/>
          <p:cNvSpPr>
            <a:spLocks noChangeArrowheads="1"/>
          </p:cNvSpPr>
          <p:nvPr/>
        </p:nvSpPr>
        <p:spPr bwMode="auto">
          <a:xfrm>
            <a:off x="5608859" y="2497138"/>
            <a:ext cx="738188" cy="1852612"/>
          </a:xfrm>
          <a:prstGeom prst="flowChartAlternateProcess">
            <a:avLst/>
          </a:prstGeom>
          <a:noFill/>
          <a:ln w="9525" algn="ctr">
            <a:solidFill>
              <a:schemeClr val="bg2"/>
            </a:solidFill>
            <a:prstDash val="lg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p>
        </p:txBody>
      </p:sp>
      <p:sp>
        <p:nvSpPr>
          <p:cNvPr id="73" name="Text Box 130"/>
          <p:cNvSpPr txBox="1">
            <a:spLocks noChangeArrowheads="1"/>
          </p:cNvSpPr>
          <p:nvPr/>
        </p:nvSpPr>
        <p:spPr bwMode="auto">
          <a:xfrm>
            <a:off x="6088284" y="2625725"/>
            <a:ext cx="8255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sz="900" dirty="0">
                <a:solidFill>
                  <a:srgbClr val="0000FF"/>
                </a:solidFill>
              </a:rPr>
              <a:t>A</a:t>
            </a:r>
          </a:p>
        </p:txBody>
      </p:sp>
      <p:sp>
        <p:nvSpPr>
          <p:cNvPr id="74" name="Text Box 131"/>
          <p:cNvSpPr txBox="1">
            <a:spLocks noChangeArrowheads="1"/>
          </p:cNvSpPr>
          <p:nvPr/>
        </p:nvSpPr>
        <p:spPr bwMode="auto">
          <a:xfrm>
            <a:off x="6056534" y="3654425"/>
            <a:ext cx="8255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sz="900" dirty="0">
                <a:solidFill>
                  <a:srgbClr val="0000FF"/>
                </a:solidFill>
              </a:rPr>
              <a:t>B</a:t>
            </a:r>
          </a:p>
        </p:txBody>
      </p:sp>
      <p:sp>
        <p:nvSpPr>
          <p:cNvPr id="75" name="Line 132"/>
          <p:cNvSpPr>
            <a:spLocks noChangeShapeType="1"/>
          </p:cNvSpPr>
          <p:nvPr/>
        </p:nvSpPr>
        <p:spPr bwMode="auto">
          <a:xfrm>
            <a:off x="5923184" y="3062288"/>
            <a:ext cx="0" cy="815975"/>
          </a:xfrm>
          <a:prstGeom prst="line">
            <a:avLst/>
          </a:prstGeom>
          <a:noFill/>
          <a:ln w="38100" cmpd="dbl">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pic>
        <p:nvPicPr>
          <p:cNvPr id="76" name="Picture 133" descr="l3_switch_corp_blue"/>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5705697" y="2695575"/>
            <a:ext cx="430212" cy="468313"/>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134" descr="l3_switch_corp_blue"/>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5705697" y="3730625"/>
            <a:ext cx="430212" cy="468313"/>
          </a:xfrm>
          <a:prstGeom prst="rect">
            <a:avLst/>
          </a:prstGeom>
          <a:noFill/>
          <a:extLst>
            <a:ext uri="{909E8E84-426E-40DD-AFC4-6F175D3DCCD1}">
              <a14:hiddenFill xmlns:a14="http://schemas.microsoft.com/office/drawing/2010/main">
                <a:solidFill>
                  <a:srgbClr val="FFFFFF"/>
                </a:solidFill>
              </a14:hiddenFill>
            </a:ext>
          </a:extLst>
        </p:spPr>
      </p:pic>
      <p:cxnSp>
        <p:nvCxnSpPr>
          <p:cNvPr id="78" name="AutoShape 135"/>
          <p:cNvCxnSpPr>
            <a:cxnSpLocks noChangeShapeType="1"/>
            <a:stCxn id="15" idx="3"/>
            <a:endCxn id="76" idx="1"/>
          </p:cNvCxnSpPr>
          <p:nvPr/>
        </p:nvCxnSpPr>
        <p:spPr bwMode="auto">
          <a:xfrm flipV="1">
            <a:off x="5031009" y="2929732"/>
            <a:ext cx="674688" cy="490537"/>
          </a:xfrm>
          <a:prstGeom prst="straightConnector1">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AutoShape 136"/>
          <p:cNvCxnSpPr>
            <a:cxnSpLocks noChangeShapeType="1"/>
            <a:stCxn id="15" idx="3"/>
            <a:endCxn id="77" idx="1"/>
          </p:cNvCxnSpPr>
          <p:nvPr/>
        </p:nvCxnSpPr>
        <p:spPr bwMode="auto">
          <a:xfrm>
            <a:off x="5031009" y="3420269"/>
            <a:ext cx="674688" cy="544513"/>
          </a:xfrm>
          <a:prstGeom prst="straightConnector1">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82" name="Picture 139" descr="ggsn_corp_teal"/>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6748684" y="3073400"/>
            <a:ext cx="430213" cy="468313"/>
          </a:xfrm>
          <a:prstGeom prst="rect">
            <a:avLst/>
          </a:prstGeom>
          <a:noFill/>
          <a:extLst>
            <a:ext uri="{909E8E84-426E-40DD-AFC4-6F175D3DCCD1}">
              <a14:hiddenFill xmlns:a14="http://schemas.microsoft.com/office/drawing/2010/main">
                <a:solidFill>
                  <a:srgbClr val="FFFFFF"/>
                </a:solidFill>
              </a14:hiddenFill>
            </a:ext>
          </a:extLst>
        </p:spPr>
      </p:pic>
      <p:cxnSp>
        <p:nvCxnSpPr>
          <p:cNvPr id="110" name="Straight Connector 109"/>
          <p:cNvCxnSpPr>
            <a:stCxn id="23" idx="0"/>
          </p:cNvCxnSpPr>
          <p:nvPr/>
        </p:nvCxnSpPr>
        <p:spPr>
          <a:xfrm flipH="1" flipV="1">
            <a:off x="1725834" y="2399507"/>
            <a:ext cx="1008062" cy="8675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23" idx="2"/>
            <a:endCxn id="46" idx="3"/>
          </p:cNvCxnSpPr>
          <p:nvPr/>
        </p:nvCxnSpPr>
        <p:spPr>
          <a:xfrm flipH="1">
            <a:off x="1909873" y="3575050"/>
            <a:ext cx="824023" cy="1073945"/>
          </a:xfrm>
          <a:prstGeom prst="line">
            <a:avLst/>
          </a:prstGeom>
        </p:spPr>
        <p:style>
          <a:lnRef idx="1">
            <a:schemeClr val="accent1"/>
          </a:lnRef>
          <a:fillRef idx="0">
            <a:schemeClr val="accent1"/>
          </a:fillRef>
          <a:effectRef idx="0">
            <a:schemeClr val="accent1"/>
          </a:effectRef>
          <a:fontRef idx="minor">
            <a:schemeClr val="tx1"/>
          </a:fontRef>
        </p:style>
      </p:cxnSp>
      <p:pic>
        <p:nvPicPr>
          <p:cNvPr id="115" name="Picture 41" descr="rnc_corp_green"/>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7617543" y="2259013"/>
            <a:ext cx="374650" cy="407987"/>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53" descr="l3_switch_corp_orange"/>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7614368" y="3101975"/>
            <a:ext cx="377825" cy="411162"/>
          </a:xfrm>
          <a:prstGeom prst="rect">
            <a:avLst/>
          </a:prstGeom>
          <a:noFill/>
          <a:extLst>
            <a:ext uri="{909E8E84-426E-40DD-AFC4-6F175D3DCCD1}">
              <a14:hiddenFill xmlns:a14="http://schemas.microsoft.com/office/drawing/2010/main">
                <a:solidFill>
                  <a:srgbClr val="FFFFFF"/>
                </a:solidFill>
              </a14:hiddenFill>
            </a:ext>
          </a:extLst>
        </p:spPr>
      </p:pic>
      <p:cxnSp>
        <p:nvCxnSpPr>
          <p:cNvPr id="118" name="Straight Connector 117"/>
          <p:cNvCxnSpPr>
            <a:stCxn id="82" idx="3"/>
            <a:endCxn id="116" idx="1"/>
          </p:cNvCxnSpPr>
          <p:nvPr/>
        </p:nvCxnSpPr>
        <p:spPr>
          <a:xfrm flipV="1">
            <a:off x="7178897" y="3307556"/>
            <a:ext cx="43547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116" idx="0"/>
            <a:endCxn id="115" idx="2"/>
          </p:cNvCxnSpPr>
          <p:nvPr/>
        </p:nvCxnSpPr>
        <p:spPr>
          <a:xfrm flipV="1">
            <a:off x="7803281" y="2667000"/>
            <a:ext cx="1587" cy="434975"/>
          </a:xfrm>
          <a:prstGeom prst="line">
            <a:avLst/>
          </a:prstGeom>
        </p:spPr>
        <p:style>
          <a:lnRef idx="1">
            <a:schemeClr val="accent1"/>
          </a:lnRef>
          <a:fillRef idx="0">
            <a:schemeClr val="accent1"/>
          </a:fillRef>
          <a:effectRef idx="0">
            <a:schemeClr val="accent1"/>
          </a:effectRef>
          <a:fontRef idx="minor">
            <a:schemeClr val="tx1"/>
          </a:fontRef>
        </p:style>
      </p:cxnSp>
      <p:sp>
        <p:nvSpPr>
          <p:cNvPr id="121" name="Text Box 127"/>
          <p:cNvSpPr txBox="1">
            <a:spLocks noChangeArrowheads="1"/>
          </p:cNvSpPr>
          <p:nvPr/>
        </p:nvSpPr>
        <p:spPr bwMode="auto">
          <a:xfrm>
            <a:off x="7315200" y="2680901"/>
            <a:ext cx="566737"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n-US" sz="900" dirty="0" smtClean="0">
                <a:solidFill>
                  <a:srgbClr val="0000FF"/>
                </a:solidFill>
              </a:rPr>
              <a:t>PDSN</a:t>
            </a:r>
            <a:endParaRPr lang="en-US" sz="900" dirty="0">
              <a:solidFill>
                <a:srgbClr val="0000FF"/>
              </a:solidFill>
            </a:endParaRPr>
          </a:p>
        </p:txBody>
      </p:sp>
      <p:sp>
        <p:nvSpPr>
          <p:cNvPr id="122" name="Text Box 127"/>
          <p:cNvSpPr txBox="1">
            <a:spLocks noChangeArrowheads="1"/>
          </p:cNvSpPr>
          <p:nvPr/>
        </p:nvSpPr>
        <p:spPr bwMode="auto">
          <a:xfrm>
            <a:off x="5545321" y="4422157"/>
            <a:ext cx="75572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r>
              <a:rPr lang="en-US" sz="900" dirty="0" smtClean="0">
                <a:solidFill>
                  <a:srgbClr val="0000FF"/>
                </a:solidFill>
              </a:rPr>
              <a:t>Backhaul Core Routers</a:t>
            </a:r>
            <a:endParaRPr lang="en-US" sz="900" dirty="0">
              <a:solidFill>
                <a:srgbClr val="0000FF"/>
              </a:solidFill>
            </a:endParaRPr>
          </a:p>
        </p:txBody>
      </p:sp>
      <p:sp>
        <p:nvSpPr>
          <p:cNvPr id="123" name="Text Box 127"/>
          <p:cNvSpPr txBox="1">
            <a:spLocks noChangeArrowheads="1"/>
          </p:cNvSpPr>
          <p:nvPr/>
        </p:nvSpPr>
        <p:spPr bwMode="auto">
          <a:xfrm>
            <a:off x="7498515" y="3549692"/>
            <a:ext cx="7557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r>
              <a:rPr lang="en-US" sz="900" dirty="0" smtClean="0">
                <a:solidFill>
                  <a:srgbClr val="0000FF"/>
                </a:solidFill>
              </a:rPr>
              <a:t>PDSN Router</a:t>
            </a:r>
            <a:endParaRPr lang="en-US" sz="900" dirty="0">
              <a:solidFill>
                <a:srgbClr val="0000FF"/>
              </a:solidFill>
            </a:endParaRPr>
          </a:p>
        </p:txBody>
      </p:sp>
      <p:sp>
        <p:nvSpPr>
          <p:cNvPr id="127" name="Text Box 127"/>
          <p:cNvSpPr txBox="1">
            <a:spLocks noChangeArrowheads="1"/>
          </p:cNvSpPr>
          <p:nvPr/>
        </p:nvSpPr>
        <p:spPr bwMode="auto">
          <a:xfrm>
            <a:off x="931102" y="4976973"/>
            <a:ext cx="931238"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r>
              <a:rPr lang="en-US" sz="900" dirty="0" smtClean="0">
                <a:solidFill>
                  <a:srgbClr val="0000FF"/>
                </a:solidFill>
              </a:rPr>
              <a:t>BTS – Cell Site</a:t>
            </a:r>
            <a:endParaRPr lang="en-US" sz="900" dirty="0">
              <a:solidFill>
                <a:srgbClr val="0000FF"/>
              </a:solidFill>
            </a:endParaRPr>
          </a:p>
        </p:txBody>
      </p:sp>
      <p:sp>
        <p:nvSpPr>
          <p:cNvPr id="128" name="Text Box 127"/>
          <p:cNvSpPr txBox="1">
            <a:spLocks noChangeArrowheads="1"/>
          </p:cNvSpPr>
          <p:nvPr/>
        </p:nvSpPr>
        <p:spPr bwMode="auto">
          <a:xfrm>
            <a:off x="964642" y="3706426"/>
            <a:ext cx="931238"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r>
              <a:rPr lang="en-US" sz="900" dirty="0" smtClean="0">
                <a:solidFill>
                  <a:srgbClr val="0000FF"/>
                </a:solidFill>
              </a:rPr>
              <a:t>BTS – Cell Site</a:t>
            </a:r>
            <a:endParaRPr lang="en-US" sz="900" dirty="0">
              <a:solidFill>
                <a:srgbClr val="0000FF"/>
              </a:solidFill>
            </a:endParaRPr>
          </a:p>
        </p:txBody>
      </p:sp>
      <p:sp>
        <p:nvSpPr>
          <p:cNvPr id="129" name="Text Box 127"/>
          <p:cNvSpPr txBox="1">
            <a:spLocks noChangeArrowheads="1"/>
          </p:cNvSpPr>
          <p:nvPr/>
        </p:nvSpPr>
        <p:spPr bwMode="auto">
          <a:xfrm>
            <a:off x="964642" y="2527791"/>
            <a:ext cx="931238"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r>
              <a:rPr lang="en-US" sz="900" dirty="0" smtClean="0">
                <a:solidFill>
                  <a:srgbClr val="0000FF"/>
                </a:solidFill>
              </a:rPr>
              <a:t>BTS – Cell Site</a:t>
            </a:r>
            <a:endParaRPr lang="en-US" sz="900" dirty="0">
              <a:solidFill>
                <a:srgbClr val="0000FF"/>
              </a:solidFill>
            </a:endParaRPr>
          </a:p>
        </p:txBody>
      </p:sp>
      <p:cxnSp>
        <p:nvCxnSpPr>
          <p:cNvPr id="131" name="Straight Connector 130"/>
          <p:cNvCxnSpPr/>
          <p:nvPr/>
        </p:nvCxnSpPr>
        <p:spPr>
          <a:xfrm>
            <a:off x="645891" y="54864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2590800" y="54864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5334000" y="5496013"/>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8077200" y="5444656"/>
            <a:ext cx="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138" name="Text Box 127"/>
          <p:cNvSpPr txBox="1">
            <a:spLocks noChangeArrowheads="1"/>
          </p:cNvSpPr>
          <p:nvPr/>
        </p:nvSpPr>
        <p:spPr bwMode="auto">
          <a:xfrm>
            <a:off x="8153757" y="1578952"/>
            <a:ext cx="566737"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n-US" sz="900" dirty="0" smtClean="0">
                <a:solidFill>
                  <a:schemeClr val="bg1">
                    <a:lumMod val="50000"/>
                  </a:schemeClr>
                </a:solidFill>
              </a:rPr>
              <a:t>Internet</a:t>
            </a:r>
            <a:endParaRPr lang="en-US" sz="900" dirty="0">
              <a:solidFill>
                <a:schemeClr val="bg1">
                  <a:lumMod val="50000"/>
                </a:schemeClr>
              </a:solidFill>
            </a:endParaRPr>
          </a:p>
        </p:txBody>
      </p:sp>
      <p:cxnSp>
        <p:nvCxnSpPr>
          <p:cNvPr id="145" name="Elbow Connector 144"/>
          <p:cNvCxnSpPr>
            <a:stCxn id="140" idx="1"/>
            <a:endCxn id="115" idx="0"/>
          </p:cNvCxnSpPr>
          <p:nvPr/>
        </p:nvCxnSpPr>
        <p:spPr>
          <a:xfrm rot="10800000" flipV="1">
            <a:off x="7804869" y="1648203"/>
            <a:ext cx="271157" cy="61081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a:off x="645891" y="5718644"/>
            <a:ext cx="194490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p:nvPr/>
        </p:nvCxnSpPr>
        <p:spPr>
          <a:xfrm>
            <a:off x="2590800" y="5718644"/>
            <a:ext cx="274320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a:off x="5334000" y="5718644"/>
            <a:ext cx="2742025"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1" name="Text Box 127"/>
          <p:cNvSpPr txBox="1">
            <a:spLocks noChangeArrowheads="1"/>
          </p:cNvSpPr>
          <p:nvPr/>
        </p:nvSpPr>
        <p:spPr bwMode="auto">
          <a:xfrm>
            <a:off x="1225179" y="5519368"/>
            <a:ext cx="931238"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r>
              <a:rPr lang="en-US" sz="1000" i="1" dirty="0" smtClean="0">
                <a:solidFill>
                  <a:schemeClr val="accent4"/>
                </a:solidFill>
              </a:rPr>
              <a:t>Access Side</a:t>
            </a:r>
            <a:endParaRPr lang="en-US" sz="1000" i="1" dirty="0">
              <a:solidFill>
                <a:schemeClr val="accent4"/>
              </a:solidFill>
            </a:endParaRPr>
          </a:p>
        </p:txBody>
      </p:sp>
      <p:sp>
        <p:nvSpPr>
          <p:cNvPr id="152" name="Text Box 127"/>
          <p:cNvSpPr txBox="1">
            <a:spLocks noChangeArrowheads="1"/>
          </p:cNvSpPr>
          <p:nvPr/>
        </p:nvSpPr>
        <p:spPr bwMode="auto">
          <a:xfrm>
            <a:off x="3397744" y="5559623"/>
            <a:ext cx="11742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r>
              <a:rPr lang="en-US" sz="1000" i="1" dirty="0" smtClean="0">
                <a:solidFill>
                  <a:schemeClr val="accent4"/>
                </a:solidFill>
              </a:rPr>
              <a:t>Backhaul Transport Network</a:t>
            </a:r>
            <a:endParaRPr lang="en-US" sz="1000" i="1" dirty="0">
              <a:solidFill>
                <a:schemeClr val="accent4"/>
              </a:solidFill>
            </a:endParaRPr>
          </a:p>
        </p:txBody>
      </p:sp>
      <p:sp>
        <p:nvSpPr>
          <p:cNvPr id="153" name="Text Box 127"/>
          <p:cNvSpPr txBox="1">
            <a:spLocks noChangeArrowheads="1"/>
          </p:cNvSpPr>
          <p:nvPr/>
        </p:nvSpPr>
        <p:spPr bwMode="auto">
          <a:xfrm>
            <a:off x="6283065" y="5538252"/>
            <a:ext cx="931238"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r>
              <a:rPr lang="en-US" sz="1000" i="1" dirty="0" smtClean="0">
                <a:solidFill>
                  <a:schemeClr val="accent4"/>
                </a:solidFill>
              </a:rPr>
              <a:t>Core Network</a:t>
            </a:r>
            <a:endParaRPr lang="en-US" sz="1000" i="1" dirty="0">
              <a:solidFill>
                <a:schemeClr val="accent4"/>
              </a:solidFill>
            </a:endParaRPr>
          </a:p>
        </p:txBody>
      </p:sp>
    </p:spTree>
    <p:extLst>
      <p:ext uri="{BB962C8B-B14F-4D97-AF65-F5344CB8AC3E}">
        <p14:creationId xmlns:p14="http://schemas.microsoft.com/office/powerpoint/2010/main" val="3983749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 Diagram - </a:t>
            </a:r>
            <a:r>
              <a:rPr lang="en-US" dirty="0" smtClean="0"/>
              <a:t>Terms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BTS – </a:t>
            </a:r>
            <a:r>
              <a:rPr lang="en-US" dirty="0" smtClean="0"/>
              <a:t>Basestation</a:t>
            </a:r>
            <a:r>
              <a:rPr lang="en-US" dirty="0" smtClean="0"/>
              <a:t> </a:t>
            </a:r>
            <a:r>
              <a:rPr lang="en-US" dirty="0" smtClean="0"/>
              <a:t>Transceiver Subsystem.  This provides the air interface to the mobile.  BTSs (aka cell sites) are peppered throughout a geographical area.</a:t>
            </a:r>
          </a:p>
          <a:p>
            <a:r>
              <a:rPr lang="en-US" dirty="0" smtClean="0"/>
              <a:t>The backhaul transport carries traffic to/from the core network.</a:t>
            </a:r>
          </a:p>
          <a:p>
            <a:r>
              <a:rPr lang="en-US" dirty="0" smtClean="0"/>
              <a:t>The core network is the final aggregation point for all </a:t>
            </a:r>
            <a:r>
              <a:rPr lang="en-US" dirty="0" smtClean="0"/>
              <a:t>BTSs.</a:t>
            </a:r>
            <a:r>
              <a:rPr lang="en-US" dirty="0" smtClean="0"/>
              <a:t>  The Radio Node Controller (RNC) and Packet Data Serving Node (PDSN), along with a few other pieces of key equipment, reside here.</a:t>
            </a:r>
          </a:p>
          <a:p>
            <a:r>
              <a:rPr lang="en-US" dirty="0" smtClean="0"/>
              <a:t>The RNC </a:t>
            </a:r>
            <a:r>
              <a:rPr lang="en-US" dirty="0" smtClean="0"/>
              <a:t>–Provides the network anchor point for all subscriber terminals from the BTS.</a:t>
            </a:r>
            <a:endParaRPr lang="en-US" dirty="0" smtClean="0"/>
          </a:p>
          <a:p>
            <a:r>
              <a:rPr lang="en-US" dirty="0" smtClean="0"/>
              <a:t>The PDSN </a:t>
            </a:r>
            <a:r>
              <a:rPr lang="en-US" dirty="0" smtClean="0"/>
              <a:t>– established PPP sessions for users and provides the gateway to the internet.</a:t>
            </a:r>
            <a:endParaRPr lang="en-US" dirty="0" smtClean="0"/>
          </a:p>
        </p:txBody>
      </p:sp>
    </p:spTree>
    <p:extLst>
      <p:ext uri="{BB962C8B-B14F-4D97-AF65-F5344CB8AC3E}">
        <p14:creationId xmlns:p14="http://schemas.microsoft.com/office/powerpoint/2010/main" val="245920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CDMA </a:t>
            </a:r>
            <a:r>
              <a:rPr lang="en-US" dirty="0" smtClean="0"/>
              <a:t>EVolution</a:t>
            </a:r>
            <a:r>
              <a:rPr lang="en-US" dirty="0" smtClean="0"/>
              <a:t> Data Optimized (EV-DO)</a:t>
            </a:r>
            <a:endParaRPr lang="en-US" dirty="0"/>
          </a:p>
        </p:txBody>
      </p:sp>
      <p:sp>
        <p:nvSpPr>
          <p:cNvPr id="3" name="Content Placeholder 2"/>
          <p:cNvSpPr>
            <a:spLocks noGrp="1"/>
          </p:cNvSpPr>
          <p:nvPr>
            <p:ph idx="1"/>
          </p:nvPr>
        </p:nvSpPr>
        <p:spPr/>
        <p:txBody>
          <a:bodyPr/>
          <a:lstStyle/>
          <a:p>
            <a:r>
              <a:rPr lang="en-US" dirty="0" smtClean="0"/>
              <a:t>EVDO was developed as an evolution to the CDMA2000 standard to support high data rates.  1xRTT is the voice portion of the standard.</a:t>
            </a:r>
          </a:p>
          <a:p>
            <a:r>
              <a:rPr lang="en-US" dirty="0" smtClean="0"/>
              <a:t>The focus of this presentation will be on EV-DO</a:t>
            </a:r>
            <a:endParaRPr lang="en-US" dirty="0"/>
          </a:p>
        </p:txBody>
      </p:sp>
    </p:spTree>
    <p:extLst>
      <p:ext uri="{BB962C8B-B14F-4D97-AF65-F5344CB8AC3E}">
        <p14:creationId xmlns:p14="http://schemas.microsoft.com/office/powerpoint/2010/main" val="1340357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spcAft>
                <a:spcPts val="600"/>
              </a:spcAft>
            </a:pPr>
            <a:r>
              <a:rPr lang="en-US" dirty="0" smtClean="0"/>
              <a:t>What are Self Organizing Maps (SOMs)</a:t>
            </a:r>
          </a:p>
          <a:p>
            <a:pPr lvl="1">
              <a:spcAft>
                <a:spcPts val="600"/>
              </a:spcAft>
            </a:pPr>
            <a:r>
              <a:rPr lang="en-US" dirty="0" smtClean="0"/>
              <a:t>Structure</a:t>
            </a:r>
          </a:p>
          <a:p>
            <a:pPr lvl="1">
              <a:spcAft>
                <a:spcPts val="600"/>
              </a:spcAft>
            </a:pPr>
            <a:r>
              <a:rPr lang="en-US" dirty="0" smtClean="0"/>
              <a:t>Algorithm</a:t>
            </a:r>
          </a:p>
          <a:p>
            <a:pPr lvl="1">
              <a:spcAft>
                <a:spcPts val="600"/>
              </a:spcAft>
            </a:pPr>
            <a:r>
              <a:rPr lang="en-US" dirty="0" smtClean="0"/>
              <a:t>Demonstrations</a:t>
            </a:r>
          </a:p>
          <a:p>
            <a:pPr>
              <a:spcAft>
                <a:spcPts val="600"/>
              </a:spcAft>
            </a:pPr>
            <a:r>
              <a:rPr lang="en-US" dirty="0" smtClean="0"/>
              <a:t>Data Mining in Wireless Systems</a:t>
            </a:r>
          </a:p>
          <a:p>
            <a:pPr lvl="1">
              <a:spcAft>
                <a:spcPts val="600"/>
              </a:spcAft>
            </a:pPr>
            <a:r>
              <a:rPr lang="en-US" dirty="0" smtClean="0"/>
              <a:t>Metrics </a:t>
            </a:r>
          </a:p>
          <a:p>
            <a:pPr lvl="1">
              <a:spcAft>
                <a:spcPts val="600"/>
              </a:spcAft>
            </a:pPr>
            <a:r>
              <a:rPr lang="en-US" dirty="0" smtClean="0"/>
              <a:t>How SOMs can be used in ascertaining system behavior.</a:t>
            </a:r>
          </a:p>
          <a:p>
            <a:pPr lvl="1">
              <a:spcAft>
                <a:spcPts val="600"/>
              </a:spcAft>
            </a:pPr>
            <a:r>
              <a:rPr lang="en-US" dirty="0" smtClean="0"/>
              <a:t>Demonstrate using R</a:t>
            </a:r>
          </a:p>
          <a:p>
            <a:endParaRPr lang="en-US" dirty="0"/>
          </a:p>
        </p:txBody>
      </p:sp>
    </p:spTree>
    <p:extLst>
      <p:ext uri="{BB962C8B-B14F-4D97-AF65-F5344CB8AC3E}">
        <p14:creationId xmlns:p14="http://schemas.microsoft.com/office/powerpoint/2010/main" val="384825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Metrics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given system continuously captures and records hundreds of metrics about itself.</a:t>
            </a:r>
          </a:p>
          <a:p>
            <a:r>
              <a:rPr lang="en-US" dirty="0" smtClean="0"/>
              <a:t>These metrics can be significantly reduced to a subset of key metrics.  Engineers troll through these metrics identifying the key metrics that can best be used to describe the system behavior.</a:t>
            </a:r>
          </a:p>
          <a:p>
            <a:r>
              <a:rPr lang="en-US" dirty="0" smtClean="0"/>
              <a:t>These metrics fall into two categories:</a:t>
            </a:r>
          </a:p>
          <a:p>
            <a:pPr lvl="1"/>
            <a:r>
              <a:rPr lang="en-US" dirty="0" smtClean="0"/>
              <a:t>Key Capacity Indicators (KCIs) are measurements like CPU Utilization and Link Utilization</a:t>
            </a:r>
          </a:p>
          <a:p>
            <a:pPr lvl="1"/>
            <a:r>
              <a:rPr lang="en-US" dirty="0" smtClean="0"/>
              <a:t>Key Performance Indicators (KPIs) are measurements like call completion rate, call failure rate.</a:t>
            </a:r>
          </a:p>
          <a:p>
            <a:endParaRPr lang="en-US" dirty="0"/>
          </a:p>
        </p:txBody>
      </p:sp>
    </p:spTree>
    <p:extLst>
      <p:ext uri="{BB962C8B-B14F-4D97-AF65-F5344CB8AC3E}">
        <p14:creationId xmlns:p14="http://schemas.microsoft.com/office/powerpoint/2010/main" val="3581657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 Registers</a:t>
            </a:r>
            <a:endParaRPr lang="en-US" dirty="0"/>
          </a:p>
        </p:txBody>
      </p:sp>
      <p:sp>
        <p:nvSpPr>
          <p:cNvPr id="3" name="Content Placeholder 2"/>
          <p:cNvSpPr>
            <a:spLocks noGrp="1"/>
          </p:cNvSpPr>
          <p:nvPr>
            <p:ph idx="1"/>
          </p:nvPr>
        </p:nvSpPr>
        <p:spPr/>
        <p:txBody>
          <a:bodyPr/>
          <a:lstStyle/>
          <a:p>
            <a:r>
              <a:rPr lang="en-US" dirty="0" smtClean="0"/>
              <a:t>Metrics are captures via registers.  Registers can vary in size but are usually 32 or 64 bits in size.</a:t>
            </a:r>
          </a:p>
          <a:p>
            <a:r>
              <a:rPr lang="en-US" dirty="0" smtClean="0"/>
              <a:t>Cumulative</a:t>
            </a:r>
          </a:p>
          <a:p>
            <a:pPr lvl="1"/>
            <a:r>
              <a:rPr lang="en-US" dirty="0" smtClean="0"/>
              <a:t>Register continuously increments with each sample interval</a:t>
            </a:r>
          </a:p>
          <a:p>
            <a:r>
              <a:rPr lang="en-US" dirty="0" smtClean="0"/>
              <a:t>Non Cumulative</a:t>
            </a:r>
          </a:p>
          <a:p>
            <a:pPr lvl="1"/>
            <a:r>
              <a:rPr lang="en-US" dirty="0" smtClean="0"/>
              <a:t>Register captures delta between current measurement and previous measurement</a:t>
            </a:r>
          </a:p>
          <a:p>
            <a:endParaRPr lang="en-US" dirty="0"/>
          </a:p>
        </p:txBody>
      </p:sp>
    </p:spTree>
    <p:extLst>
      <p:ext uri="{BB962C8B-B14F-4D97-AF65-F5344CB8AC3E}">
        <p14:creationId xmlns:p14="http://schemas.microsoft.com/office/powerpoint/2010/main" val="368162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Register Examples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929423248"/>
              </p:ext>
            </p:extLst>
          </p:nvPr>
        </p:nvGraphicFramePr>
        <p:xfrm>
          <a:off x="990600" y="1921329"/>
          <a:ext cx="2667000" cy="3048000"/>
        </p:xfrm>
        <a:graphic>
          <a:graphicData uri="http://schemas.openxmlformats.org/drawingml/2006/table">
            <a:tbl>
              <a:tblPr>
                <a:tableStyleId>{5C22544A-7EE6-4342-B048-85BDC9FD1C3A}</a:tableStyleId>
              </a:tblPr>
              <a:tblGrid>
                <a:gridCol w="608831"/>
                <a:gridCol w="925931"/>
                <a:gridCol w="1132238"/>
              </a:tblGrid>
              <a:tr h="190500">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smtClean="0">
                          <a:effectLst/>
                        </a:rPr>
                        <a:t>Cumulative</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smtClean="0">
                          <a:effectLst/>
                        </a:rPr>
                        <a:t>Non-Cumulative</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13:00:00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13:30:00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16</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14:00:00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19</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14:30:00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25</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15:00:00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39</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14</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15:30:00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42</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16:00:00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49</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7</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16:30:00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56</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7</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17:00:00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63</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7</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17:30:00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64</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18:00:00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65</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18:30:00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78</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13</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19:00:00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79</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19:30:00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82</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20:00:00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83</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a:t>
                      </a:r>
                      <a:endParaRPr lang="en-US" sz="1100" b="0" i="0" u="none" strike="noStrike" dirty="0">
                        <a:solidFill>
                          <a:srgbClr val="000000"/>
                        </a:solidFill>
                        <a:effectLst/>
                        <a:latin typeface="Calibri"/>
                      </a:endParaRPr>
                    </a:p>
                  </a:txBody>
                  <a:tcPr marL="9525" marR="9525" marT="9525" marB="0" anchor="b"/>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996276744"/>
              </p:ext>
            </p:extLst>
          </p:nvPr>
        </p:nvGraphicFramePr>
        <p:xfrm>
          <a:off x="5649685" y="1924135"/>
          <a:ext cx="2746169" cy="3048000"/>
        </p:xfrm>
        <a:graphic>
          <a:graphicData uri="http://schemas.openxmlformats.org/drawingml/2006/table">
            <a:tbl>
              <a:tblPr>
                <a:tableStyleId>{5C22544A-7EE6-4342-B048-85BDC9FD1C3A}</a:tableStyleId>
              </a:tblPr>
              <a:tblGrid>
                <a:gridCol w="664898"/>
                <a:gridCol w="1011200"/>
                <a:gridCol w="1070071"/>
              </a:tblGrid>
              <a:tr h="190500">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smtClean="0">
                          <a:effectLst/>
                        </a:rPr>
                        <a:t>Cumulative</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smtClean="0">
                          <a:effectLst/>
                        </a:rPr>
                        <a:t>Non-Cumulative</a:t>
                      </a:r>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13:00:00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13:30:00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16</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14:00:00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19</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14:30:00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25</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15:00:00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39</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14</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15:30:00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-39</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16:00:00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16:30:00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7</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17:00:00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12</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5</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17:30:00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14</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2</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18:00:00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-14</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18:30:00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9</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9</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19:00:00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15</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19:30:00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17</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2</a:t>
                      </a:r>
                      <a:endParaRPr lang="en-US" sz="1100" b="0" i="0" u="none" strike="noStrike" dirty="0">
                        <a:solidFill>
                          <a:srgbClr val="000000"/>
                        </a:solidFill>
                        <a:effectLst/>
                        <a:latin typeface="Calibri"/>
                      </a:endParaRPr>
                    </a:p>
                  </a:txBody>
                  <a:tcPr marL="9525" marR="9525" marT="9525" marB="0" anchor="b"/>
                </a:tc>
              </a:tr>
              <a:tr h="190500">
                <a:tc>
                  <a:txBody>
                    <a:bodyPr/>
                    <a:lstStyle/>
                    <a:p>
                      <a:pPr algn="r" fontAlgn="b"/>
                      <a:r>
                        <a:rPr lang="en-US" sz="1100" u="none" strike="noStrike" dirty="0">
                          <a:effectLst/>
                        </a:rPr>
                        <a:t>20:00:00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18</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a:t>
                      </a:r>
                      <a:endParaRPr lang="en-US" sz="1100" b="0" i="0" u="none" strike="noStrike" dirty="0">
                        <a:solidFill>
                          <a:srgbClr val="000000"/>
                        </a:solidFill>
                        <a:effectLst/>
                        <a:latin typeface="Calibri"/>
                      </a:endParaRPr>
                    </a:p>
                  </a:txBody>
                  <a:tcPr marL="9525" marR="9525" marT="9525" marB="0" anchor="b"/>
                </a:tc>
              </a:tr>
            </a:tbl>
          </a:graphicData>
        </a:graphic>
      </p:graphicFrame>
      <p:sp>
        <p:nvSpPr>
          <p:cNvPr id="5" name="TextBox 4"/>
          <p:cNvSpPr txBox="1"/>
          <p:nvPr/>
        </p:nvSpPr>
        <p:spPr>
          <a:xfrm>
            <a:off x="5867400" y="5423279"/>
            <a:ext cx="2103461" cy="276999"/>
          </a:xfrm>
          <a:prstGeom prst="rect">
            <a:avLst/>
          </a:prstGeom>
          <a:noFill/>
        </p:spPr>
        <p:txBody>
          <a:bodyPr wrap="none" rtlCol="0">
            <a:spAutoFit/>
          </a:bodyPr>
          <a:lstStyle/>
          <a:p>
            <a:r>
              <a:rPr lang="en-US" sz="1200" i="1" dirty="0" smtClean="0">
                <a:solidFill>
                  <a:schemeClr val="accent1">
                    <a:lumMod val="75000"/>
                  </a:schemeClr>
                </a:solidFill>
              </a:rPr>
              <a:t>Problem – register is cycling</a:t>
            </a:r>
            <a:endParaRPr lang="en-US" i="1" dirty="0">
              <a:solidFill>
                <a:schemeClr val="accent1">
                  <a:lumMod val="75000"/>
                </a:schemeClr>
              </a:solidFill>
            </a:endParaRPr>
          </a:p>
        </p:txBody>
      </p:sp>
      <p:cxnSp>
        <p:nvCxnSpPr>
          <p:cNvPr id="7" name="Straight Arrow Connector 6"/>
          <p:cNvCxnSpPr/>
          <p:nvPr/>
        </p:nvCxnSpPr>
        <p:spPr>
          <a:xfrm flipV="1">
            <a:off x="6477000" y="5122277"/>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1213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 Formulas</a:t>
            </a:r>
            <a:endParaRPr lang="en-US" dirty="0"/>
          </a:p>
        </p:txBody>
      </p:sp>
      <p:sp>
        <p:nvSpPr>
          <p:cNvPr id="3" name="Content Placeholder 2"/>
          <p:cNvSpPr>
            <a:spLocks noGrp="1"/>
          </p:cNvSpPr>
          <p:nvPr>
            <p:ph idx="1"/>
          </p:nvPr>
        </p:nvSpPr>
        <p:spPr/>
        <p:txBody>
          <a:bodyPr/>
          <a:lstStyle/>
          <a:p>
            <a:r>
              <a:rPr lang="en-US" dirty="0" smtClean="0"/>
              <a:t>Individual metrics themselves are rarely used because an individual metric rarely captures the specific behavior that an analyst is interested in.</a:t>
            </a:r>
          </a:p>
          <a:p>
            <a:pPr>
              <a:spcAft>
                <a:spcPts val="600"/>
              </a:spcAft>
            </a:pPr>
            <a:r>
              <a:rPr lang="en-US" dirty="0" smtClean="0"/>
              <a:t>Example:  Session </a:t>
            </a:r>
            <a:r>
              <a:rPr lang="en-US" dirty="0"/>
              <a:t>s</a:t>
            </a:r>
            <a:r>
              <a:rPr lang="en-US" dirty="0" smtClean="0"/>
              <a:t>etup </a:t>
            </a:r>
            <a:r>
              <a:rPr lang="en-US" dirty="0"/>
              <a:t>f</a:t>
            </a:r>
            <a:r>
              <a:rPr lang="en-US" dirty="0" smtClean="0"/>
              <a:t>ailure rate is made up of two individual metrics: Success Rate – Handoff Abort Rate.</a:t>
            </a:r>
          </a:p>
          <a:p>
            <a:pPr lvl="1">
              <a:spcAft>
                <a:spcPts val="600"/>
              </a:spcAft>
            </a:pPr>
            <a:r>
              <a:rPr lang="en-US" dirty="0" smtClean="0"/>
              <a:t>Key metrics can get much more complicated than this.</a:t>
            </a:r>
          </a:p>
          <a:p>
            <a:r>
              <a:rPr lang="en-US" dirty="0" smtClean="0"/>
              <a:t>Key point is that key metric formulas are made up of several individual metrics.</a:t>
            </a:r>
          </a:p>
          <a:p>
            <a:endParaRPr lang="en-US" dirty="0"/>
          </a:p>
        </p:txBody>
      </p:sp>
    </p:spTree>
    <p:extLst>
      <p:ext uri="{BB962C8B-B14F-4D97-AF65-F5344CB8AC3E}">
        <p14:creationId xmlns:p14="http://schemas.microsoft.com/office/powerpoint/2010/main" val="564506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Post-Processing</a:t>
            </a:r>
            <a:endParaRPr lang="en-US" dirty="0"/>
          </a:p>
        </p:txBody>
      </p:sp>
      <p:sp>
        <p:nvSpPr>
          <p:cNvPr id="3" name="Content Placeholder 2"/>
          <p:cNvSpPr>
            <a:spLocks noGrp="1"/>
          </p:cNvSpPr>
          <p:nvPr>
            <p:ph idx="1"/>
          </p:nvPr>
        </p:nvSpPr>
        <p:spPr>
          <a:xfrm>
            <a:off x="457200" y="1600201"/>
            <a:ext cx="8229600" cy="4357254"/>
          </a:xfrm>
        </p:spPr>
        <p:txBody>
          <a:bodyPr>
            <a:normAutofit fontScale="92500" lnSpcReduction="20000"/>
          </a:bodyPr>
          <a:lstStyle/>
          <a:p>
            <a:r>
              <a:rPr lang="en-US" sz="2000" dirty="0" smtClean="0"/>
              <a:t>Post processing of raw data can be complicated.</a:t>
            </a:r>
          </a:p>
          <a:p>
            <a:endParaRPr lang="en-US" sz="2000" dirty="0"/>
          </a:p>
          <a:p>
            <a:endParaRPr lang="en-US" sz="2000" dirty="0" smtClean="0"/>
          </a:p>
          <a:p>
            <a:endParaRPr lang="en-US" sz="2000" dirty="0" smtClean="0"/>
          </a:p>
          <a:p>
            <a:endParaRPr lang="en-US" sz="2000" dirty="0"/>
          </a:p>
          <a:p>
            <a:r>
              <a:rPr lang="en-US" sz="2000" dirty="0" smtClean="0"/>
              <a:t>The table above lists metrics for four physical interfaces.</a:t>
            </a:r>
          </a:p>
          <a:p>
            <a:r>
              <a:rPr lang="en-US" sz="2000" dirty="0" smtClean="0"/>
              <a:t>Post processing must be done carefully to avoid mixing metrics of one interface with another.</a:t>
            </a:r>
          </a:p>
          <a:p>
            <a:r>
              <a:rPr lang="en-US" sz="2000" dirty="0" smtClean="0"/>
              <a:t>The is just one </a:t>
            </a:r>
            <a:r>
              <a:rPr lang="en-US" sz="2000" u="sng" dirty="0" smtClean="0"/>
              <a:t>simple</a:t>
            </a:r>
            <a:r>
              <a:rPr lang="en-US" sz="2000" dirty="0" smtClean="0"/>
              <a:t> example.  They can get much more complicated than this.</a:t>
            </a:r>
            <a:endParaRPr lang="en-US" sz="2000" dirty="0"/>
          </a:p>
          <a:p>
            <a:endParaRPr lang="en-US" sz="2000" dirty="0"/>
          </a:p>
        </p:txBody>
      </p:sp>
      <p:pic>
        <p:nvPicPr>
          <p:cNvPr id="5123"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71562" y="1977447"/>
            <a:ext cx="70008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0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Metrics</a:t>
            </a:r>
            <a:endParaRPr lang="en-US" dirty="0"/>
          </a:p>
        </p:txBody>
      </p:sp>
      <p:sp>
        <p:nvSpPr>
          <p:cNvPr id="3" name="Content Placeholder 2"/>
          <p:cNvSpPr>
            <a:spLocks noGrp="1"/>
          </p:cNvSpPr>
          <p:nvPr>
            <p:ph idx="1"/>
          </p:nvPr>
        </p:nvSpPr>
        <p:spPr/>
        <p:txBody>
          <a:bodyPr/>
          <a:lstStyle/>
          <a:p>
            <a:r>
              <a:rPr lang="en-US" dirty="0" smtClean="0"/>
              <a:t>For the purpose of this tutorial we will be looking a few key metrics from the BTS.  </a:t>
            </a:r>
          </a:p>
          <a:p>
            <a:pPr lvl="1"/>
            <a:r>
              <a:rPr lang="en-US" dirty="0" smtClean="0"/>
              <a:t>Failed Connection Attempts:  A mobile attempted to connect to the system but failed to do so.  Reasons could be RF congestion, backhaul congestion (refer to reference diagram), or other resource depletion such as licenses or channel elements.</a:t>
            </a:r>
          </a:p>
          <a:p>
            <a:pPr lvl="1"/>
            <a:r>
              <a:rPr lang="en-US" dirty="0"/>
              <a:t>Dropped Connection Rate: Sessions usually drop when a user moves into a poor coverage area (poor RF conditions).</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303449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Metrics (continued)</a:t>
            </a:r>
            <a:endParaRPr lang="en-US" dirty="0"/>
          </a:p>
        </p:txBody>
      </p:sp>
      <p:sp>
        <p:nvSpPr>
          <p:cNvPr id="3" name="Content Placeholder 2"/>
          <p:cNvSpPr>
            <a:spLocks noGrp="1"/>
          </p:cNvSpPr>
          <p:nvPr>
            <p:ph idx="1"/>
          </p:nvPr>
        </p:nvSpPr>
        <p:spPr/>
        <p:txBody>
          <a:bodyPr/>
          <a:lstStyle/>
          <a:p>
            <a:r>
              <a:rPr lang="en-US" dirty="0" smtClean="0"/>
              <a:t>Metrics continued . . .  </a:t>
            </a:r>
          </a:p>
          <a:p>
            <a:pPr lvl="1"/>
            <a:r>
              <a:rPr lang="en-US" dirty="0" smtClean="0"/>
              <a:t>Session Setup Failure Rate:  Occurs when handoff fails between two systems.</a:t>
            </a:r>
          </a:p>
          <a:p>
            <a:pPr lvl="1"/>
            <a:r>
              <a:rPr lang="en-US" dirty="0" smtClean="0"/>
              <a:t>Session Setup Success Rate – just the inverse the failure rate previously described.</a:t>
            </a:r>
          </a:p>
          <a:p>
            <a:pPr lvl="1"/>
            <a:r>
              <a:rPr lang="en-US" dirty="0"/>
              <a:t>TA Failure Rate:  Terminal Access (mobile) Failure rate.  A mobile </a:t>
            </a:r>
            <a:r>
              <a:rPr lang="en-US" dirty="0" smtClean="0"/>
              <a:t>terminal attempted </a:t>
            </a:r>
            <a:r>
              <a:rPr lang="en-US" dirty="0"/>
              <a:t>to authenticate to the system but failed to do so.  This occurs before the connection is attempted.  Cause could be </a:t>
            </a:r>
            <a:r>
              <a:rPr lang="en-US" dirty="0" smtClean="0"/>
              <a:t>an invalid mobile (no longer in service) or even a </a:t>
            </a:r>
            <a:r>
              <a:rPr lang="en-US" dirty="0"/>
              <a:t>malicious subscriber attempting to gain access to the system.</a:t>
            </a:r>
            <a:endParaRPr lang="en-US" dirty="0" smtClean="0"/>
          </a:p>
        </p:txBody>
      </p:sp>
    </p:spTree>
    <p:extLst>
      <p:ext uri="{BB962C8B-B14F-4D97-AF65-F5344CB8AC3E}">
        <p14:creationId xmlns:p14="http://schemas.microsoft.com/office/powerpoint/2010/main" val="3004140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Metrics (continued)</a:t>
            </a:r>
            <a:endParaRPr lang="en-US" dirty="0"/>
          </a:p>
        </p:txBody>
      </p:sp>
      <p:sp>
        <p:nvSpPr>
          <p:cNvPr id="3" name="Content Placeholder 2"/>
          <p:cNvSpPr>
            <a:spLocks noGrp="1"/>
          </p:cNvSpPr>
          <p:nvPr>
            <p:ph idx="1"/>
          </p:nvPr>
        </p:nvSpPr>
        <p:spPr/>
        <p:txBody>
          <a:bodyPr/>
          <a:lstStyle/>
          <a:p>
            <a:r>
              <a:rPr lang="en-US" dirty="0" smtClean="0"/>
              <a:t>Metrics continued . . .  </a:t>
            </a:r>
          </a:p>
          <a:p>
            <a:pPr lvl="1"/>
            <a:r>
              <a:rPr lang="en-US" dirty="0" smtClean="0"/>
              <a:t>Requested Data Rate From Cell:  Data rate a given mobile has requested.</a:t>
            </a:r>
            <a:endParaRPr lang="en-US" dirty="0" smtClean="0"/>
          </a:p>
          <a:p>
            <a:pPr lvl="1"/>
            <a:r>
              <a:rPr lang="en-US" dirty="0" smtClean="0"/>
              <a:t>Per User Throughput </a:t>
            </a:r>
            <a:r>
              <a:rPr lang="en-US" dirty="0" smtClean="0"/>
              <a:t>– </a:t>
            </a:r>
            <a:r>
              <a:rPr lang="en-US" dirty="0" smtClean="0"/>
              <a:t>data rate throughput to the mobile.</a:t>
            </a:r>
            <a:endParaRPr lang="en-US" dirty="0" smtClean="0"/>
          </a:p>
        </p:txBody>
      </p:sp>
    </p:spTree>
    <p:extLst>
      <p:ext uri="{BB962C8B-B14F-4D97-AF65-F5344CB8AC3E}">
        <p14:creationId xmlns:p14="http://schemas.microsoft.com/office/powerpoint/2010/main" val="346500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CDMA </a:t>
            </a:r>
            <a:r>
              <a:rPr lang="en-US" dirty="0" smtClean="0"/>
              <a:t>Raw </a:t>
            </a:r>
            <a:r>
              <a:rPr lang="en-US" dirty="0" smtClean="0"/>
              <a:t>Data </a:t>
            </a:r>
            <a:r>
              <a:rPr lang="en-US" dirty="0" smtClean="0"/>
              <a:t>Summary</a:t>
            </a:r>
            <a:endParaRPr lang="en-US" dirty="0"/>
          </a:p>
        </p:txBody>
      </p:sp>
      <p:sp>
        <p:nvSpPr>
          <p:cNvPr id="3" name="Content Placeholder 2"/>
          <p:cNvSpPr>
            <a:spLocks noGrp="1"/>
          </p:cNvSpPr>
          <p:nvPr>
            <p:ph idx="1"/>
          </p:nvPr>
        </p:nvSpPr>
        <p:spPr/>
        <p:txBody>
          <a:bodyPr/>
          <a:lstStyle/>
          <a:p>
            <a:r>
              <a:rPr lang="en-US" dirty="0" smtClean="0"/>
              <a:t>39 Cell Sites</a:t>
            </a:r>
          </a:p>
          <a:p>
            <a:r>
              <a:rPr lang="en-US" dirty="0" smtClean="0"/>
              <a:t>Over a 30 week period</a:t>
            </a:r>
          </a:p>
          <a:p>
            <a:r>
              <a:rPr lang="en-US" dirty="0" smtClean="0"/>
              <a:t>Sampled during the busy-hour</a:t>
            </a:r>
          </a:p>
          <a:p>
            <a:r>
              <a:rPr lang="en-US" dirty="0" smtClean="0"/>
              <a:t>Total of 3,510 </a:t>
            </a:r>
            <a:r>
              <a:rPr lang="en-US" dirty="0" smtClean="0"/>
              <a:t>samples</a:t>
            </a:r>
          </a:p>
        </p:txBody>
      </p:sp>
    </p:spTree>
    <p:extLst>
      <p:ext uri="{BB962C8B-B14F-4D97-AF65-F5344CB8AC3E}">
        <p14:creationId xmlns:p14="http://schemas.microsoft.com/office/powerpoint/2010/main" val="1260062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 Visualization</a:t>
            </a:r>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7200" y="1752600"/>
            <a:ext cx="3657600" cy="3619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19600" y="1981200"/>
            <a:ext cx="4267201" cy="3046988"/>
          </a:xfrm>
          <a:prstGeom prst="rect">
            <a:avLst/>
          </a:prstGeom>
          <a:noFill/>
        </p:spPr>
        <p:txBody>
          <a:bodyPr wrap="square" rtlCol="0">
            <a:spAutoFit/>
          </a:bodyPr>
          <a:lstStyle/>
          <a:p>
            <a:pPr marL="285750" indent="-285750">
              <a:buFont typeface="Arial" pitchFamily="34" charset="0"/>
              <a:buChar char="•"/>
            </a:pPr>
            <a:r>
              <a:rPr lang="en-US" sz="1600" dirty="0" smtClean="0"/>
              <a:t>Codebook-vector Map</a:t>
            </a:r>
          </a:p>
          <a:p>
            <a:pPr marL="285750" indent="-285750">
              <a:buFont typeface="Arial" pitchFamily="34" charset="0"/>
              <a:buChar char="•"/>
            </a:pPr>
            <a:r>
              <a:rPr lang="en-US" sz="1600" dirty="0" smtClean="0"/>
              <a:t>Arranged in a hexagonal fashion</a:t>
            </a:r>
          </a:p>
          <a:p>
            <a:pPr marL="285750" indent="-285750">
              <a:buFont typeface="Arial" pitchFamily="34" charset="0"/>
              <a:buChar char="•"/>
            </a:pPr>
            <a:r>
              <a:rPr lang="en-US" sz="1600" dirty="0" smtClean="0"/>
              <a:t>The units are numbers from left to right, starting from the bottom left.</a:t>
            </a:r>
          </a:p>
          <a:p>
            <a:pPr marL="285750" indent="-285750">
              <a:buFont typeface="Arial" pitchFamily="34" charset="0"/>
              <a:buChar char="•"/>
            </a:pPr>
            <a:r>
              <a:rPr lang="en-US" sz="1600" dirty="0" smtClean="0"/>
              <a:t>The first unit, for example, is characterized by relatively large values of Red and Green.</a:t>
            </a:r>
          </a:p>
          <a:p>
            <a:pPr marL="285750" indent="-285750">
              <a:buFont typeface="Arial" pitchFamily="34" charset="0"/>
              <a:buChar char="•"/>
            </a:pPr>
            <a:r>
              <a:rPr lang="en-US" sz="1600" dirty="0" smtClean="0"/>
              <a:t>Neighboring units are more similar that those units which are further away.</a:t>
            </a:r>
          </a:p>
          <a:p>
            <a:pPr marL="285750" indent="-285750">
              <a:buFont typeface="Arial" pitchFamily="34" charset="0"/>
              <a:buChar char="•"/>
            </a:pPr>
            <a:r>
              <a:rPr lang="en-US" sz="1600" dirty="0" smtClean="0"/>
              <a:t>A gradual transition occurs between codebook values.</a:t>
            </a:r>
            <a:endParaRPr lang="en-US" sz="1600" dirty="0"/>
          </a:p>
          <a:p>
            <a:pPr marL="285750" indent="-285750">
              <a:buFont typeface="Arial" pitchFamily="34" charset="0"/>
              <a:buChar char="•"/>
            </a:pPr>
            <a:endParaRPr lang="en-US" sz="1600" dirty="0"/>
          </a:p>
        </p:txBody>
      </p:sp>
    </p:spTree>
    <p:extLst>
      <p:ext uri="{BB962C8B-B14F-4D97-AF65-F5344CB8AC3E}">
        <p14:creationId xmlns:p14="http://schemas.microsoft.com/office/powerpoint/2010/main" val="3317287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Self-Organizing Maps (SOMs)</a:t>
            </a:r>
            <a:endParaRPr lang="en-US" dirty="0"/>
          </a:p>
        </p:txBody>
      </p:sp>
      <p:sp>
        <p:nvSpPr>
          <p:cNvPr id="3" name="Content Placeholder 2"/>
          <p:cNvSpPr>
            <a:spLocks noGrp="1"/>
          </p:cNvSpPr>
          <p:nvPr>
            <p:ph idx="1"/>
          </p:nvPr>
        </p:nvSpPr>
        <p:spPr/>
        <p:txBody>
          <a:bodyPr>
            <a:normAutofit/>
          </a:bodyPr>
          <a:lstStyle/>
          <a:p>
            <a:r>
              <a:rPr lang="en-US" sz="2000" dirty="0" smtClean="0"/>
              <a:t>SOMs</a:t>
            </a:r>
            <a:r>
              <a:rPr lang="en-US" sz="2000" baseline="30000" dirty="0"/>
              <a:t> </a:t>
            </a:r>
            <a:r>
              <a:rPr lang="en-US" sz="2000" dirty="0" smtClean="0"/>
              <a:t>are </a:t>
            </a:r>
            <a:r>
              <a:rPr lang="en-US" sz="2000" dirty="0" smtClean="0"/>
              <a:t>a clustering and data visualization </a:t>
            </a:r>
            <a:r>
              <a:rPr lang="en-US" sz="2000" dirty="0" smtClean="0"/>
              <a:t>technique and are sometimes referred to as </a:t>
            </a:r>
            <a:r>
              <a:rPr lang="en-US" sz="2000" dirty="0" smtClean="0"/>
              <a:t>Kohonen</a:t>
            </a:r>
            <a:r>
              <a:rPr lang="en-US" sz="2000" dirty="0" smtClean="0"/>
              <a:t> maps after their inventor, </a:t>
            </a:r>
            <a:r>
              <a:rPr lang="en-US" sz="2000" dirty="0" smtClean="0"/>
              <a:t>Teuvo</a:t>
            </a:r>
            <a:r>
              <a:rPr lang="en-US" sz="2000" dirty="0" smtClean="0"/>
              <a:t> </a:t>
            </a:r>
            <a:r>
              <a:rPr lang="en-US" sz="2000" dirty="0" smtClean="0"/>
              <a:t>Kohonen</a:t>
            </a:r>
            <a:r>
              <a:rPr lang="en-US" sz="2000" baseline="30000" dirty="0" smtClean="0"/>
              <a:t>[7]</a:t>
            </a:r>
            <a:r>
              <a:rPr lang="en-US" sz="2000" dirty="0" smtClean="0"/>
              <a:t>. </a:t>
            </a:r>
            <a:endParaRPr lang="en-US" sz="2000" dirty="0" smtClean="0"/>
          </a:p>
          <a:p>
            <a:r>
              <a:rPr lang="en-US" sz="2000" dirty="0" smtClean="0"/>
              <a:t>The SOM is a technique which provides a way of reducing multidimensional space into one, two and sometimes three dimensions.</a:t>
            </a:r>
          </a:p>
          <a:p>
            <a:r>
              <a:rPr lang="en-US" sz="2000" dirty="0" smtClean="0"/>
              <a:t>One of the most important features of the SOM in data mining is the visualization property.</a:t>
            </a:r>
            <a:endParaRPr lang="en-US" sz="2000" dirty="0" smtClean="0"/>
          </a:p>
          <a:p>
            <a:pPr lvl="1"/>
            <a:r>
              <a:rPr lang="en-US" sz="1800" dirty="0" smtClean="0"/>
              <a:t>In </a:t>
            </a:r>
            <a:r>
              <a:rPr lang="en-US" sz="1800" dirty="0" smtClean="0"/>
              <a:t>a nutshell - SOMs show the similarity between objects.</a:t>
            </a:r>
            <a:endParaRPr lang="en-US" sz="1800" dirty="0"/>
          </a:p>
        </p:txBody>
      </p:sp>
    </p:spTree>
    <p:extLst>
      <p:ext uri="{BB962C8B-B14F-4D97-AF65-F5344CB8AC3E}">
        <p14:creationId xmlns:p14="http://schemas.microsoft.com/office/powerpoint/2010/main" val="2231329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 Topology</a:t>
            </a:r>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7200" y="1752600"/>
            <a:ext cx="3657600" cy="3619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19600" y="1593011"/>
            <a:ext cx="4267201" cy="2062103"/>
          </a:xfrm>
          <a:prstGeom prst="rect">
            <a:avLst/>
          </a:prstGeom>
          <a:noFill/>
        </p:spPr>
        <p:txBody>
          <a:bodyPr wrap="square" rtlCol="0">
            <a:spAutoFit/>
          </a:bodyPr>
          <a:lstStyle/>
          <a:p>
            <a:pPr marL="285750" indent="-285750">
              <a:buFont typeface="Arial" pitchFamily="34" charset="0"/>
              <a:buChar char="•"/>
            </a:pPr>
            <a:r>
              <a:rPr lang="en-US" sz="1600" dirty="0" smtClean="0"/>
              <a:t>SOM Topology can be chosen to be either hexagonal or rectangular.</a:t>
            </a:r>
          </a:p>
          <a:p>
            <a:pPr marL="285750" indent="-285750">
              <a:buFont typeface="Arial" pitchFamily="34" charset="0"/>
              <a:buChar char="•"/>
            </a:pPr>
            <a:r>
              <a:rPr lang="en-US" sz="1600" dirty="0" smtClean="0"/>
              <a:t>Using the hexagonal topology each node can have up to six equivalent neighbors.</a:t>
            </a:r>
          </a:p>
          <a:p>
            <a:pPr marL="285750" indent="-285750">
              <a:buFont typeface="Arial" pitchFamily="34" charset="0"/>
              <a:buChar char="•"/>
            </a:pPr>
            <a:r>
              <a:rPr lang="en-US" sz="1600" dirty="0" smtClean="0"/>
              <a:t>Using the rectangular topology each node can have four  or eight neighbors – depending on implementation.</a:t>
            </a:r>
            <a:endParaRPr lang="en-US" sz="1600" dirty="0"/>
          </a:p>
          <a:p>
            <a:pPr marL="285750" indent="-285750">
              <a:buFont typeface="Arial" pitchFamily="34" charset="0"/>
              <a:buChar char="•"/>
            </a:pPr>
            <a:endParaRPr lang="en-US" sz="1600" dirty="0"/>
          </a:p>
        </p:txBody>
      </p:sp>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55720" y="3408893"/>
            <a:ext cx="2576908" cy="2501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5469169" y="4675491"/>
            <a:ext cx="992038" cy="992038"/>
          </a:xfrm>
          <a:prstGeom prst="rect">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6471293" y="3683453"/>
            <a:ext cx="992038" cy="992038"/>
          </a:xfrm>
          <a:prstGeom prst="rect">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5478014" y="3685005"/>
            <a:ext cx="992038" cy="992038"/>
          </a:xfrm>
          <a:prstGeom prst="rect">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6461207" y="4668417"/>
            <a:ext cx="992038" cy="992038"/>
          </a:xfrm>
          <a:prstGeom prst="rect">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5948155" y="4163772"/>
            <a:ext cx="992038" cy="992038"/>
          </a:xfrm>
          <a:prstGeom prst="rect">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Hexagon 32"/>
          <p:cNvSpPr/>
          <p:nvPr/>
        </p:nvSpPr>
        <p:spPr>
          <a:xfrm>
            <a:off x="1487090" y="2152419"/>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Hexagon 35"/>
          <p:cNvSpPr/>
          <p:nvPr/>
        </p:nvSpPr>
        <p:spPr>
          <a:xfrm>
            <a:off x="1487089" y="3261551"/>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Hexagon 36"/>
          <p:cNvSpPr/>
          <p:nvPr/>
        </p:nvSpPr>
        <p:spPr>
          <a:xfrm>
            <a:off x="2450372" y="2708513"/>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Hexagon 37"/>
          <p:cNvSpPr/>
          <p:nvPr/>
        </p:nvSpPr>
        <p:spPr>
          <a:xfrm>
            <a:off x="518055" y="2705457"/>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Hexagon 40"/>
          <p:cNvSpPr/>
          <p:nvPr/>
        </p:nvSpPr>
        <p:spPr>
          <a:xfrm>
            <a:off x="865979" y="3264607"/>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Hexagon 41"/>
          <p:cNvSpPr/>
          <p:nvPr/>
        </p:nvSpPr>
        <p:spPr>
          <a:xfrm>
            <a:off x="2108199" y="3261551"/>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Hexagon 42"/>
          <p:cNvSpPr/>
          <p:nvPr/>
        </p:nvSpPr>
        <p:spPr>
          <a:xfrm>
            <a:off x="865978" y="2149363"/>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Hexagon 43"/>
          <p:cNvSpPr/>
          <p:nvPr/>
        </p:nvSpPr>
        <p:spPr>
          <a:xfrm>
            <a:off x="2174317" y="2149363"/>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Hexagon 44"/>
          <p:cNvSpPr/>
          <p:nvPr/>
        </p:nvSpPr>
        <p:spPr>
          <a:xfrm>
            <a:off x="2744154" y="2151876"/>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Hexagon 45"/>
          <p:cNvSpPr/>
          <p:nvPr/>
        </p:nvSpPr>
        <p:spPr>
          <a:xfrm>
            <a:off x="2726900" y="3264607"/>
            <a:ext cx="1242219" cy="1112188"/>
          </a:xfrm>
          <a:prstGeom prst="hexagon">
            <a:avLst/>
          </a:prstGeom>
          <a:solidFill>
            <a:schemeClr val="accent4">
              <a:lumMod val="20000"/>
              <a:lumOff val="80000"/>
              <a:alpha val="4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19295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17" grpId="0" animBg="1"/>
      <p:bldP spid="18" grpId="0" animBg="1"/>
      <p:bldP spid="20" grpId="0" animBg="1"/>
      <p:bldP spid="33" grpId="0" animBg="1"/>
      <p:bldP spid="36" grpId="0" animBg="1"/>
      <p:bldP spid="37" grpId="0" animBg="1"/>
      <p:bldP spid="38" grpId="0" animBg="1"/>
      <p:bldP spid="41" grpId="0" animBg="1"/>
      <p:bldP spid="42" grpId="0" animBg="1"/>
      <p:bldP spid="43" grpId="0" animBg="1"/>
      <p:bldP spid="44" grpId="0" animBg="1"/>
      <p:bldP spid="45" grpId="0" animBg="1"/>
      <p:bldP spid="4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Size</a:t>
            </a:r>
            <a:endParaRPr lang="en-US"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75095" y="1963947"/>
            <a:ext cx="3686355" cy="3433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419600" y="1981200"/>
            <a:ext cx="4267201" cy="2800767"/>
          </a:xfrm>
          <a:prstGeom prst="rect">
            <a:avLst/>
          </a:prstGeom>
          <a:noFill/>
        </p:spPr>
        <p:txBody>
          <a:bodyPr wrap="square" rtlCol="0">
            <a:spAutoFit/>
          </a:bodyPr>
          <a:lstStyle/>
          <a:p>
            <a:pPr marL="285750" indent="-285750">
              <a:buFont typeface="Arial" pitchFamily="34" charset="0"/>
              <a:buChar char="•"/>
            </a:pPr>
            <a:r>
              <a:rPr lang="en-US" sz="1600" dirty="0" smtClean="0"/>
              <a:t>The map size in one of the most important parameters.</a:t>
            </a:r>
          </a:p>
          <a:p>
            <a:pPr marL="285750" indent="-285750">
              <a:buFont typeface="Arial" pitchFamily="34" charset="0"/>
              <a:buChar char="•"/>
            </a:pPr>
            <a:r>
              <a:rPr lang="en-US" sz="1600" dirty="0" smtClean="0"/>
              <a:t>Larger maps allow for more detail and take more time to be created.</a:t>
            </a:r>
          </a:p>
          <a:p>
            <a:pPr marL="285750" indent="-285750">
              <a:buFont typeface="Arial" pitchFamily="34" charset="0"/>
              <a:buChar char="•"/>
            </a:pPr>
            <a:r>
              <a:rPr lang="en-US" sz="1600" dirty="0" smtClean="0"/>
              <a:t>A 10x10 map of the same date illustrated as 5x5 on the previous chart.</a:t>
            </a:r>
          </a:p>
          <a:p>
            <a:pPr marL="285750" indent="-285750">
              <a:buFont typeface="Arial" pitchFamily="34" charset="0"/>
              <a:buChar char="•"/>
            </a:pPr>
            <a:r>
              <a:rPr lang="en-US" sz="1600" dirty="0" smtClean="0"/>
              <a:t>Notice that with the added granularity more details of the structure of the data begins to emerge.</a:t>
            </a:r>
          </a:p>
          <a:p>
            <a:pPr marL="285750" indent="-285750">
              <a:buFont typeface="Arial" pitchFamily="34" charset="0"/>
              <a:buChar char="•"/>
            </a:pPr>
            <a:endParaRPr lang="en-US" sz="1600" dirty="0"/>
          </a:p>
          <a:p>
            <a:pPr marL="285750" indent="-285750">
              <a:buFont typeface="Arial" pitchFamily="34" charset="0"/>
              <a:buChar char="•"/>
            </a:pPr>
            <a:endParaRPr lang="en-US" sz="1600" dirty="0"/>
          </a:p>
        </p:txBody>
      </p:sp>
    </p:spTree>
    <p:extLst>
      <p:ext uri="{BB962C8B-B14F-4D97-AF65-F5344CB8AC3E}">
        <p14:creationId xmlns:p14="http://schemas.microsoft.com/office/powerpoint/2010/main" val="3377712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 Map Size Comparison</a:t>
            </a:r>
            <a:endParaRPr lang="en-US"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2010" y="2056610"/>
            <a:ext cx="3086832" cy="3050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80863" y="2122096"/>
            <a:ext cx="2983495" cy="2802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45708" y="2032960"/>
            <a:ext cx="2865374" cy="2802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49806" y="1466491"/>
            <a:ext cx="3553217" cy="369332"/>
          </a:xfrm>
          <a:prstGeom prst="rect">
            <a:avLst/>
          </a:prstGeom>
          <a:noFill/>
        </p:spPr>
        <p:txBody>
          <a:bodyPr wrap="none" rtlCol="0">
            <a:spAutoFit/>
          </a:bodyPr>
          <a:lstStyle/>
          <a:p>
            <a:r>
              <a:rPr lang="en-US" sz="1800" i="1" dirty="0" smtClean="0"/>
              <a:t>Same data at different map sizes</a:t>
            </a:r>
            <a:endParaRPr lang="en-US" sz="1800" i="1" dirty="0"/>
          </a:p>
        </p:txBody>
      </p:sp>
      <p:sp>
        <p:nvSpPr>
          <p:cNvPr id="9" name="TextBox 8"/>
          <p:cNvSpPr txBox="1"/>
          <p:nvPr/>
        </p:nvSpPr>
        <p:spPr>
          <a:xfrm>
            <a:off x="655622" y="5384939"/>
            <a:ext cx="7696200" cy="646331"/>
          </a:xfrm>
          <a:prstGeom prst="rect">
            <a:avLst/>
          </a:prstGeom>
          <a:noFill/>
        </p:spPr>
        <p:txBody>
          <a:bodyPr wrap="square" rtlCol="0">
            <a:spAutoFit/>
          </a:bodyPr>
          <a:lstStyle/>
          <a:p>
            <a:r>
              <a:rPr lang="en-US" sz="1800" i="1" dirty="0" smtClean="0">
                <a:solidFill>
                  <a:schemeClr val="accent1">
                    <a:lumMod val="75000"/>
                  </a:schemeClr>
                </a:solidFill>
              </a:rPr>
              <a:t>To reiterate - the values of the weight vectors (codebook vectors) will represent the distribution of the input vectors</a:t>
            </a:r>
            <a:r>
              <a:rPr lang="en-US" sz="1800" i="1" baseline="30000" dirty="0" smtClean="0">
                <a:solidFill>
                  <a:schemeClr val="accent1">
                    <a:lumMod val="75000"/>
                  </a:schemeClr>
                </a:solidFill>
              </a:rPr>
              <a:t>[7]</a:t>
            </a:r>
            <a:r>
              <a:rPr lang="en-US" sz="1800" i="1" dirty="0" smtClean="0">
                <a:solidFill>
                  <a:schemeClr val="accent1">
                    <a:lumMod val="75000"/>
                  </a:schemeClr>
                </a:solidFill>
              </a:rPr>
              <a:t>.</a:t>
            </a:r>
            <a:endParaRPr lang="en-US" sz="1800" i="1" dirty="0">
              <a:solidFill>
                <a:schemeClr val="accent1">
                  <a:lumMod val="75000"/>
                </a:schemeClr>
              </a:solidFill>
            </a:endParaRPr>
          </a:p>
        </p:txBody>
      </p:sp>
    </p:spTree>
    <p:extLst>
      <p:ext uri="{BB962C8B-B14F-4D97-AF65-F5344CB8AC3E}">
        <p14:creationId xmlns:p14="http://schemas.microsoft.com/office/powerpoint/2010/main" val="923897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 Visualization Techniques</a:t>
            </a:r>
            <a:endParaRPr lang="en-US" dirty="0"/>
          </a:p>
        </p:txBody>
      </p:sp>
      <p:sp>
        <p:nvSpPr>
          <p:cNvPr id="3" name="Content Placeholder 2"/>
          <p:cNvSpPr>
            <a:spLocks noGrp="1"/>
          </p:cNvSpPr>
          <p:nvPr>
            <p:ph idx="1"/>
          </p:nvPr>
        </p:nvSpPr>
        <p:spPr/>
        <p:txBody>
          <a:bodyPr/>
          <a:lstStyle/>
          <a:p>
            <a:r>
              <a:rPr lang="en-US" dirty="0" smtClean="0"/>
              <a:t>Different techniques are used to visualize the codebook vectors (weight vectors).</a:t>
            </a:r>
          </a:p>
          <a:p>
            <a:pPr>
              <a:spcAft>
                <a:spcPts val="600"/>
              </a:spcAft>
            </a:pPr>
            <a:r>
              <a:rPr lang="en-US" dirty="0" smtClean="0"/>
              <a:t>Two principal techniques we will investigate are:</a:t>
            </a:r>
          </a:p>
          <a:p>
            <a:pPr lvl="1">
              <a:spcAft>
                <a:spcPts val="600"/>
              </a:spcAft>
            </a:pPr>
            <a:r>
              <a:rPr lang="en-US" dirty="0" smtClean="0"/>
              <a:t>Component Planes:  Show the relative values of </a:t>
            </a:r>
            <a:r>
              <a:rPr lang="en-US" u="sng" dirty="0" smtClean="0"/>
              <a:t>one</a:t>
            </a:r>
            <a:r>
              <a:rPr lang="en-US" dirty="0" smtClean="0"/>
              <a:t> of the components of the codebook vectors</a:t>
            </a:r>
            <a:r>
              <a:rPr lang="en-US" baseline="30000" dirty="0" smtClean="0"/>
              <a:t>[7]</a:t>
            </a:r>
            <a:r>
              <a:rPr lang="en-US" dirty="0" smtClean="0"/>
              <a:t>.</a:t>
            </a:r>
          </a:p>
          <a:p>
            <a:pPr lvl="2">
              <a:spcAft>
                <a:spcPts val="600"/>
              </a:spcAft>
            </a:pPr>
            <a:r>
              <a:rPr lang="en-US" dirty="0" smtClean="0"/>
              <a:t>The number of component planes Is equal to the size of the input dimension.</a:t>
            </a:r>
          </a:p>
          <a:p>
            <a:pPr lvl="1"/>
            <a:r>
              <a:rPr lang="en-US" dirty="0" smtClean="0"/>
              <a:t>U-Matrices:  Used to visualize the distances between the codebook vectors and is able to detect clusters and boundaries between them.</a:t>
            </a:r>
          </a:p>
          <a:p>
            <a:endParaRPr lang="en-US" dirty="0"/>
          </a:p>
        </p:txBody>
      </p:sp>
    </p:spTree>
    <p:extLst>
      <p:ext uri="{BB962C8B-B14F-4D97-AF65-F5344CB8AC3E}">
        <p14:creationId xmlns:p14="http://schemas.microsoft.com/office/powerpoint/2010/main" val="2825099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 It In Action</a:t>
            </a:r>
            <a:endParaRPr lang="en-US" dirty="0"/>
          </a:p>
        </p:txBody>
      </p:sp>
      <p:sp>
        <p:nvSpPr>
          <p:cNvPr id="3" name="Content Placeholder 2"/>
          <p:cNvSpPr>
            <a:spLocks noGrp="1"/>
          </p:cNvSpPr>
          <p:nvPr>
            <p:ph idx="1"/>
          </p:nvPr>
        </p:nvSpPr>
        <p:spPr/>
        <p:txBody>
          <a:bodyPr/>
          <a:lstStyle/>
          <a:p>
            <a:r>
              <a:rPr lang="en-US" dirty="0" smtClean="0"/>
              <a:t>SOM Demo Using R with BTS data</a:t>
            </a:r>
            <a:endParaRPr lang="en-US" dirty="0"/>
          </a:p>
        </p:txBody>
      </p:sp>
    </p:spTree>
    <p:extLst>
      <p:ext uri="{BB962C8B-B14F-4D97-AF65-F5344CB8AC3E}">
        <p14:creationId xmlns:p14="http://schemas.microsoft.com/office/powerpoint/2010/main" val="594588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r>
              <a:rPr lang="en-US" dirty="0" smtClean="0"/>
              <a:t>Self Organizing Maps (SOMs) offer a unique approach to understand the underlying structure of the data.  </a:t>
            </a:r>
            <a:endParaRPr lang="en-US" dirty="0"/>
          </a:p>
          <a:p>
            <a:r>
              <a:rPr lang="en-US" dirty="0" smtClean="0"/>
              <a:t>It is very flexible and can cross  a variety of disciplines</a:t>
            </a:r>
          </a:p>
          <a:p>
            <a:r>
              <a:rPr lang="en-US" dirty="0" smtClean="0"/>
              <a:t>As algorithms go is relatively easy to use and understand.</a:t>
            </a:r>
          </a:p>
          <a:p>
            <a:endParaRPr lang="en-US" dirty="0"/>
          </a:p>
        </p:txBody>
      </p:sp>
    </p:spTree>
    <p:extLst>
      <p:ext uri="{BB962C8B-B14F-4D97-AF65-F5344CB8AC3E}">
        <p14:creationId xmlns:p14="http://schemas.microsoft.com/office/powerpoint/2010/main" val="2137818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28204" y="2613804"/>
            <a:ext cx="1348446" cy="461665"/>
          </a:xfrm>
          <a:prstGeom prst="rect">
            <a:avLst/>
          </a:prstGeom>
          <a:noFill/>
        </p:spPr>
        <p:txBody>
          <a:bodyPr wrap="none" rtlCol="0">
            <a:spAutoFit/>
          </a:bodyPr>
          <a:lstStyle/>
          <a:p>
            <a:r>
              <a:rPr lang="en-US" dirty="0" smtClean="0"/>
              <a:t>The End</a:t>
            </a:r>
            <a:endParaRPr lang="en-US" dirty="0"/>
          </a:p>
        </p:txBody>
      </p:sp>
    </p:spTree>
    <p:extLst>
      <p:ext uri="{BB962C8B-B14F-4D97-AF65-F5344CB8AC3E}">
        <p14:creationId xmlns:p14="http://schemas.microsoft.com/office/powerpoint/2010/main" val="4214082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sz="1600" dirty="0" smtClean="0"/>
              <a:t>[1] Pang-</a:t>
            </a:r>
            <a:r>
              <a:rPr lang="en-US" sz="1600" dirty="0" smtClean="0"/>
              <a:t>Ning</a:t>
            </a:r>
            <a:r>
              <a:rPr lang="en-US" sz="1600" dirty="0" smtClean="0"/>
              <a:t> Tan, Michael Steinbach (2006), </a:t>
            </a:r>
            <a:r>
              <a:rPr lang="en-US" sz="1600" dirty="0" smtClean="0"/>
              <a:t>Vipin</a:t>
            </a:r>
            <a:r>
              <a:rPr lang="en-US" sz="1600" dirty="0" smtClean="0"/>
              <a:t> Kumar, “Introduction to Data Mining”, .Pearson Education.</a:t>
            </a:r>
          </a:p>
          <a:p>
            <a:pPr marL="0" indent="0">
              <a:buNone/>
            </a:pPr>
            <a:r>
              <a:rPr lang="en-US" sz="1600" dirty="0" smtClean="0"/>
              <a:t>[2]  </a:t>
            </a:r>
            <a:r>
              <a:rPr lang="en-US" sz="1600" dirty="0" smtClean="0">
                <a:hlinkClick r:id="rId2"/>
              </a:rPr>
              <a:t>www.ai-junkie.com</a:t>
            </a:r>
            <a:r>
              <a:rPr lang="en-US" sz="1600" dirty="0" smtClean="0"/>
              <a:t>, </a:t>
            </a:r>
            <a:r>
              <a:rPr lang="en-US" sz="1600" dirty="0" smtClean="0"/>
              <a:t>Kohonen’s</a:t>
            </a:r>
            <a:r>
              <a:rPr lang="en-US" sz="1600" dirty="0" smtClean="0"/>
              <a:t> Self Organizing Feature Maps, February 2012.</a:t>
            </a:r>
          </a:p>
          <a:p>
            <a:pPr marL="0" indent="0">
              <a:buNone/>
            </a:pPr>
            <a:r>
              <a:rPr lang="en-US" sz="1600" dirty="0" smtClean="0"/>
              <a:t>[3] </a:t>
            </a:r>
            <a:r>
              <a:rPr lang="en-US" sz="1600" dirty="0" smtClean="0"/>
              <a:t>Kishan</a:t>
            </a:r>
            <a:r>
              <a:rPr lang="en-US" sz="1600" dirty="0" smtClean="0"/>
              <a:t> </a:t>
            </a:r>
            <a:r>
              <a:rPr lang="en-US" sz="1600" dirty="0"/>
              <a:t>Mehrotra</a:t>
            </a:r>
            <a:r>
              <a:rPr lang="en-US" sz="1600" dirty="0"/>
              <a:t>, </a:t>
            </a:r>
            <a:r>
              <a:rPr lang="en-US" sz="1600" dirty="0"/>
              <a:t>Chilukuri</a:t>
            </a:r>
            <a:r>
              <a:rPr lang="en-US" sz="1600" dirty="0"/>
              <a:t> K. Mohan, Sanjay </a:t>
            </a:r>
            <a:r>
              <a:rPr lang="en-US" sz="1600" dirty="0" smtClean="0"/>
              <a:t>Ranka</a:t>
            </a:r>
            <a:r>
              <a:rPr lang="en-US" sz="1600" dirty="0" smtClean="0"/>
              <a:t> (1997),Elements </a:t>
            </a:r>
            <a:r>
              <a:rPr lang="en-US" sz="1600" dirty="0"/>
              <a:t>of </a:t>
            </a:r>
            <a:r>
              <a:rPr lang="en-US" sz="1600" dirty="0" smtClean="0"/>
              <a:t>Artificial Neural Networks</a:t>
            </a:r>
            <a:r>
              <a:rPr lang="en-US" sz="1600" dirty="0"/>
              <a:t>, </a:t>
            </a:r>
            <a:r>
              <a:rPr lang="en-US" sz="1600" dirty="0" smtClean="0"/>
              <a:t>MIT Press.</a:t>
            </a:r>
          </a:p>
          <a:p>
            <a:pPr marL="0" indent="0">
              <a:buNone/>
            </a:pPr>
            <a:r>
              <a:rPr lang="en-US" sz="1600" dirty="0"/>
              <a:t>[4] </a:t>
            </a:r>
            <a:r>
              <a:rPr lang="en-US" sz="1600" dirty="0"/>
              <a:t>Laurene</a:t>
            </a:r>
            <a:r>
              <a:rPr lang="en-US" sz="1600" dirty="0"/>
              <a:t> V. </a:t>
            </a:r>
            <a:r>
              <a:rPr lang="en-US" sz="1600" dirty="0"/>
              <a:t>Fausett</a:t>
            </a:r>
            <a:r>
              <a:rPr lang="en-US" sz="1600" dirty="0"/>
              <a:t> (1994), Fundamentals of </a:t>
            </a:r>
            <a:r>
              <a:rPr lang="en-US" sz="1600" dirty="0" smtClean="0"/>
              <a:t>Neural Networks</a:t>
            </a:r>
            <a:r>
              <a:rPr lang="en-US" sz="1600" dirty="0"/>
              <a:t>, </a:t>
            </a:r>
            <a:r>
              <a:rPr lang="en-US" sz="1600" dirty="0" smtClean="0"/>
              <a:t>Prentice-Hall.</a:t>
            </a:r>
          </a:p>
          <a:p>
            <a:pPr marL="0" indent="0">
              <a:buNone/>
            </a:pPr>
            <a:r>
              <a:rPr lang="en-US" sz="1600" dirty="0" smtClean="0"/>
              <a:t>[5] </a:t>
            </a:r>
            <a:r>
              <a:rPr lang="en-US" sz="1600" dirty="0">
                <a:hlinkClick r:id="rId3"/>
              </a:rPr>
              <a:t>http://chem-eng.utoronto.ca/~</a:t>
            </a:r>
            <a:r>
              <a:rPr lang="en-US" sz="1600" dirty="0" smtClean="0">
                <a:hlinkClick r:id="rId3"/>
              </a:rPr>
              <a:t>datamining/</a:t>
            </a:r>
            <a:r>
              <a:rPr lang="en-US" sz="1600" dirty="0" smtClean="0"/>
              <a:t>, Dr. </a:t>
            </a:r>
            <a:r>
              <a:rPr lang="en-US" sz="1600" dirty="0" smtClean="0"/>
              <a:t>Saed</a:t>
            </a:r>
            <a:r>
              <a:rPr lang="en-US" sz="1600" dirty="0" smtClean="0"/>
              <a:t> </a:t>
            </a:r>
            <a:r>
              <a:rPr lang="en-US" sz="1600" dirty="0" smtClean="0"/>
              <a:t>Sayad</a:t>
            </a:r>
            <a:r>
              <a:rPr lang="en-US" sz="1600" dirty="0" smtClean="0"/>
              <a:t>, Self Organizing Maps, University of Toronto, February 2012.</a:t>
            </a:r>
          </a:p>
          <a:p>
            <a:pPr marL="0" indent="0">
              <a:buNone/>
            </a:pPr>
            <a:r>
              <a:rPr lang="en-US" sz="1600" dirty="0" smtClean="0"/>
              <a:t>[6] </a:t>
            </a:r>
            <a:r>
              <a:rPr lang="en-US" sz="1600" dirty="0" smtClean="0"/>
              <a:t>Pekko</a:t>
            </a:r>
            <a:r>
              <a:rPr lang="en-US" sz="1600" dirty="0" smtClean="0"/>
              <a:t> </a:t>
            </a:r>
            <a:r>
              <a:rPr lang="en-US" sz="1600" dirty="0" smtClean="0"/>
              <a:t>Vehviliainen</a:t>
            </a:r>
            <a:r>
              <a:rPr lang="en-US" sz="1600" dirty="0" smtClean="0"/>
              <a:t>, </a:t>
            </a:r>
            <a:r>
              <a:rPr lang="en-US" sz="1600" dirty="0" smtClean="0"/>
              <a:t>Kimmi</a:t>
            </a:r>
            <a:r>
              <a:rPr lang="en-US" sz="1600" dirty="0" smtClean="0"/>
              <a:t> </a:t>
            </a:r>
            <a:r>
              <a:rPr lang="en-US" sz="1600" dirty="0" smtClean="0"/>
              <a:t>Hatonen</a:t>
            </a:r>
            <a:r>
              <a:rPr lang="en-US" sz="1600" dirty="0" smtClean="0"/>
              <a:t>, </a:t>
            </a:r>
            <a:r>
              <a:rPr lang="en-US" sz="1600" dirty="0" smtClean="0"/>
              <a:t>Pekka</a:t>
            </a:r>
            <a:r>
              <a:rPr lang="en-US" sz="1600" dirty="0" smtClean="0"/>
              <a:t> </a:t>
            </a:r>
            <a:r>
              <a:rPr lang="en-US" sz="1600" dirty="0" smtClean="0"/>
              <a:t>Kumpulainen</a:t>
            </a:r>
            <a:r>
              <a:rPr lang="en-US" sz="1600" dirty="0" smtClean="0"/>
              <a:t>, “Data Mining in Quality Analyst of Digital Mobile Telecommunications Network”, IMEKO World Congress, June 22 – 27, 2003, Dubrovnik, Croatia.</a:t>
            </a:r>
          </a:p>
          <a:p>
            <a:pPr marL="0" indent="0">
              <a:buNone/>
            </a:pPr>
            <a:r>
              <a:rPr lang="en-US" sz="1600" dirty="0" smtClean="0"/>
              <a:t>[7] </a:t>
            </a:r>
            <a:r>
              <a:rPr lang="en-US" sz="1600" dirty="0" smtClean="0"/>
              <a:t>Teuvo</a:t>
            </a:r>
            <a:r>
              <a:rPr lang="en-US" sz="1600" dirty="0" smtClean="0"/>
              <a:t> </a:t>
            </a:r>
            <a:r>
              <a:rPr lang="en-US" sz="1600" dirty="0" smtClean="0"/>
              <a:t>Kohonen</a:t>
            </a:r>
            <a:r>
              <a:rPr lang="en-US" sz="1600" dirty="0"/>
              <a:t>, “Self-Organizing Maps”, Springer, Berlin, </a:t>
            </a:r>
            <a:r>
              <a:rPr lang="en-US" sz="1600" dirty="0" smtClean="0"/>
              <a:t>2001</a:t>
            </a:r>
          </a:p>
          <a:p>
            <a:pPr marL="0" indent="0">
              <a:buNone/>
            </a:pPr>
            <a:r>
              <a:rPr lang="en-US" sz="1600" dirty="0" smtClean="0"/>
              <a:t>[</a:t>
            </a:r>
            <a:r>
              <a:rPr lang="en-US" sz="1600" dirty="0"/>
              <a:t>8] </a:t>
            </a:r>
            <a:r>
              <a:rPr lang="en-US" sz="1600" dirty="0" smtClean="0"/>
              <a:t>Ron </a:t>
            </a:r>
            <a:r>
              <a:rPr lang="en-US" sz="1600" dirty="0" smtClean="0"/>
              <a:t>Wehrens</a:t>
            </a:r>
            <a:r>
              <a:rPr lang="en-US" sz="1600" dirty="0" smtClean="0"/>
              <a:t>, “</a:t>
            </a:r>
            <a:r>
              <a:rPr lang="en-US" sz="1600" dirty="0" smtClean="0"/>
              <a:t>Chemometrics</a:t>
            </a:r>
            <a:r>
              <a:rPr lang="en-US" sz="1600" dirty="0" smtClean="0"/>
              <a:t> </a:t>
            </a:r>
            <a:r>
              <a:rPr lang="en-US" sz="1600" dirty="0"/>
              <a:t>with </a:t>
            </a:r>
            <a:r>
              <a:rPr lang="en-US" sz="1600" dirty="0" smtClean="0"/>
              <a:t>R”, Springer Publishing, 2011</a:t>
            </a:r>
            <a:endParaRPr lang="en-US" sz="1600" dirty="0" smtClean="0"/>
          </a:p>
          <a:p>
            <a:pPr marL="0" indent="0">
              <a:buNone/>
            </a:pPr>
            <a:endParaRPr lang="en-US" sz="2000" dirty="0"/>
          </a:p>
        </p:txBody>
      </p:sp>
    </p:spTree>
    <p:extLst>
      <p:ext uri="{BB962C8B-B14F-4D97-AF65-F5344CB8AC3E}">
        <p14:creationId xmlns:p14="http://schemas.microsoft.com/office/powerpoint/2010/main" val="3388293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 Structure</a:t>
            </a:r>
            <a:endParaRPr lang="en-US" dirty="0"/>
          </a:p>
        </p:txBody>
      </p:sp>
      <p:sp>
        <p:nvSpPr>
          <p:cNvPr id="3" name="Oval 2"/>
          <p:cNvSpPr/>
          <p:nvPr/>
        </p:nvSpPr>
        <p:spPr>
          <a:xfrm>
            <a:off x="631175"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p:cNvSpPr/>
          <p:nvPr/>
        </p:nvSpPr>
        <p:spPr>
          <a:xfrm>
            <a:off x="1370605"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2093113"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2831418"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1369350" y="4920445"/>
            <a:ext cx="302289" cy="302289"/>
          </a:xfrm>
          <a:prstGeom prst="ellipse">
            <a:avLst/>
          </a:prstGeom>
          <a:solidFill>
            <a:schemeClr val="accent4">
              <a:lumMod val="60000"/>
              <a:lumOff val="4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2091858" y="4920445"/>
            <a:ext cx="302289" cy="302289"/>
          </a:xfrm>
          <a:prstGeom prst="ellipse">
            <a:avLst/>
          </a:prstGeom>
          <a:solidFill>
            <a:schemeClr val="accent4">
              <a:lumMod val="60000"/>
              <a:lumOff val="4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631175"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1370605"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2093113"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2831418"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631175"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1370605"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2093113"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2831418"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631175"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p:cNvSpPr/>
          <p:nvPr/>
        </p:nvSpPr>
        <p:spPr>
          <a:xfrm>
            <a:off x="1370605"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p:nvSpPr>
        <p:spPr>
          <a:xfrm>
            <a:off x="2093113"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p:cNvSpPr/>
          <p:nvPr/>
        </p:nvSpPr>
        <p:spPr>
          <a:xfrm>
            <a:off x="2831418"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p:cNvSpPr txBox="1"/>
          <p:nvPr/>
        </p:nvSpPr>
        <p:spPr>
          <a:xfrm>
            <a:off x="3441843" y="1814978"/>
            <a:ext cx="5496674" cy="3785652"/>
          </a:xfrm>
          <a:prstGeom prst="rect">
            <a:avLst/>
          </a:prstGeom>
          <a:noFill/>
        </p:spPr>
        <p:txBody>
          <a:bodyPr wrap="square" rtlCol="0">
            <a:spAutoFit/>
          </a:bodyPr>
          <a:lstStyle/>
          <a:p>
            <a:pPr marL="342900" indent="-342900">
              <a:buFont typeface="Arial" pitchFamily="34" charset="0"/>
              <a:buChar char="•"/>
            </a:pPr>
            <a:r>
              <a:rPr lang="en-US" sz="2000" dirty="0" smtClean="0"/>
              <a:t>A, example of a </a:t>
            </a:r>
            <a:r>
              <a:rPr lang="en-US" sz="2000" dirty="0" smtClean="0"/>
              <a:t>4x4 lattice of nodes connected to the input layer (purple nodes) representing a two dimensional vector.</a:t>
            </a:r>
          </a:p>
          <a:p>
            <a:pPr marL="342900" indent="-342900">
              <a:buFont typeface="Arial" pitchFamily="34" charset="0"/>
              <a:buChar char="•"/>
            </a:pPr>
            <a:r>
              <a:rPr lang="en-US" sz="2000" dirty="0" smtClean="0"/>
              <a:t>Each node has a specific topological position (</a:t>
            </a:r>
            <a:r>
              <a:rPr lang="en-US" sz="2000" dirty="0" smtClean="0"/>
              <a:t>x,y</a:t>
            </a:r>
            <a:r>
              <a:rPr lang="en-US" sz="2000" dirty="0" smtClean="0"/>
              <a:t> coordinate)</a:t>
            </a:r>
          </a:p>
          <a:p>
            <a:pPr marL="342900" indent="-342900">
              <a:buFont typeface="Arial" pitchFamily="34" charset="0"/>
              <a:buChar char="•"/>
            </a:pPr>
            <a:r>
              <a:rPr lang="en-US" sz="2000" dirty="0" smtClean="0"/>
              <a:t>Each node contains a vector of </a:t>
            </a:r>
            <a:r>
              <a:rPr lang="en-US" sz="2000" dirty="0" smtClean="0"/>
              <a:t>weights (aka </a:t>
            </a:r>
            <a:r>
              <a:rPr lang="en-US" sz="2000" i="1" dirty="0" smtClean="0"/>
              <a:t>codebook</a:t>
            </a:r>
            <a:r>
              <a:rPr lang="en-US" sz="2000" dirty="0" smtClean="0"/>
              <a:t> vector) </a:t>
            </a:r>
            <a:r>
              <a:rPr lang="en-US" sz="2000" dirty="0" smtClean="0"/>
              <a:t>of the same dimension as the input vector.</a:t>
            </a:r>
          </a:p>
          <a:p>
            <a:pPr marL="800100" lvl="1" indent="-342900">
              <a:buFont typeface="Arial" pitchFamily="34" charset="0"/>
              <a:buChar char="•"/>
            </a:pPr>
            <a:r>
              <a:rPr lang="en-US" sz="2000" dirty="0" smtClean="0"/>
              <a:t>If training data consist of V vectors of n dimensions then . . .</a:t>
            </a:r>
          </a:p>
          <a:p>
            <a:pPr marL="800100" lvl="1" indent="-342900">
              <a:buFont typeface="Arial" pitchFamily="34" charset="0"/>
              <a:buChar char="•"/>
            </a:pPr>
            <a:r>
              <a:rPr lang="en-US" sz="2000" dirty="0" smtClean="0"/>
              <a:t>Each node will contain a corresponding weight vector W of n dimensions.</a:t>
            </a:r>
            <a:endParaRPr lang="en-US" sz="2000" dirty="0"/>
          </a:p>
        </p:txBody>
      </p:sp>
      <p:sp>
        <p:nvSpPr>
          <p:cNvPr id="99" name="Oval 98"/>
          <p:cNvSpPr/>
          <p:nvPr/>
        </p:nvSpPr>
        <p:spPr>
          <a:xfrm>
            <a:off x="1497634" y="5048729"/>
            <a:ext cx="45719" cy="45719"/>
          </a:xfrm>
          <a:prstGeom prst="ellipse">
            <a:avLst/>
          </a:prstGeom>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Oval 99"/>
          <p:cNvSpPr/>
          <p:nvPr/>
        </p:nvSpPr>
        <p:spPr>
          <a:xfrm>
            <a:off x="2220142" y="5048729"/>
            <a:ext cx="45719" cy="45719"/>
          </a:xfrm>
          <a:prstGeom prst="ellipse">
            <a:avLst/>
          </a:prstGeom>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Oval 100"/>
          <p:cNvSpPr/>
          <p:nvPr/>
        </p:nvSpPr>
        <p:spPr>
          <a:xfrm>
            <a:off x="2958447" y="4142250"/>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2220141" y="4142249"/>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Oval 102"/>
          <p:cNvSpPr/>
          <p:nvPr/>
        </p:nvSpPr>
        <p:spPr>
          <a:xfrm>
            <a:off x="1497633" y="414224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Oval 103"/>
          <p:cNvSpPr/>
          <p:nvPr/>
        </p:nvSpPr>
        <p:spPr>
          <a:xfrm>
            <a:off x="758204" y="4142250"/>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Oval 104"/>
          <p:cNvSpPr/>
          <p:nvPr/>
        </p:nvSpPr>
        <p:spPr>
          <a:xfrm>
            <a:off x="2958446" y="340883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p:cNvSpPr/>
          <p:nvPr/>
        </p:nvSpPr>
        <p:spPr>
          <a:xfrm>
            <a:off x="2220140" y="3408159"/>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Oval 106"/>
          <p:cNvSpPr/>
          <p:nvPr/>
        </p:nvSpPr>
        <p:spPr>
          <a:xfrm>
            <a:off x="758204" y="340748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Oval 107"/>
          <p:cNvSpPr/>
          <p:nvPr/>
        </p:nvSpPr>
        <p:spPr>
          <a:xfrm>
            <a:off x="1497632" y="340883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Oval 108"/>
          <p:cNvSpPr/>
          <p:nvPr/>
        </p:nvSpPr>
        <p:spPr>
          <a:xfrm>
            <a:off x="2958447" y="267525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Oval 109"/>
          <p:cNvSpPr/>
          <p:nvPr/>
        </p:nvSpPr>
        <p:spPr>
          <a:xfrm>
            <a:off x="2220142" y="267542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Oval 110"/>
          <p:cNvSpPr/>
          <p:nvPr/>
        </p:nvSpPr>
        <p:spPr>
          <a:xfrm>
            <a:off x="1497631" y="2674463"/>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Oval 111"/>
          <p:cNvSpPr/>
          <p:nvPr/>
        </p:nvSpPr>
        <p:spPr>
          <a:xfrm>
            <a:off x="758203"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Oval 112"/>
          <p:cNvSpPr/>
          <p:nvPr/>
        </p:nvSpPr>
        <p:spPr>
          <a:xfrm>
            <a:off x="2958445"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Oval 113"/>
          <p:cNvSpPr/>
          <p:nvPr/>
        </p:nvSpPr>
        <p:spPr>
          <a:xfrm>
            <a:off x="2220142" y="1942007"/>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Oval 114"/>
          <p:cNvSpPr/>
          <p:nvPr/>
        </p:nvSpPr>
        <p:spPr>
          <a:xfrm>
            <a:off x="1497634"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Oval 115"/>
          <p:cNvSpPr/>
          <p:nvPr/>
        </p:nvSpPr>
        <p:spPr>
          <a:xfrm>
            <a:off x="758202" y="267446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8" name="Straight Connector 117"/>
          <p:cNvCxnSpPr>
            <a:stCxn id="104" idx="5"/>
            <a:endCxn id="99" idx="1"/>
          </p:cNvCxnSpPr>
          <p:nvPr/>
        </p:nvCxnSpPr>
        <p:spPr>
          <a:xfrm>
            <a:off x="797228" y="4181274"/>
            <a:ext cx="707101" cy="87415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104" idx="5"/>
            <a:endCxn id="100" idx="2"/>
          </p:cNvCxnSpPr>
          <p:nvPr/>
        </p:nvCxnSpPr>
        <p:spPr>
          <a:xfrm>
            <a:off x="797228" y="4181274"/>
            <a:ext cx="1422914" cy="890315"/>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103" idx="4"/>
            <a:endCxn id="100" idx="1"/>
          </p:cNvCxnSpPr>
          <p:nvPr/>
        </p:nvCxnSpPr>
        <p:spPr>
          <a:xfrm>
            <a:off x="1520493" y="4187967"/>
            <a:ext cx="706344" cy="86745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103" idx="4"/>
            <a:endCxn id="99" idx="0"/>
          </p:cNvCxnSpPr>
          <p:nvPr/>
        </p:nvCxnSpPr>
        <p:spPr>
          <a:xfrm>
            <a:off x="1520493" y="4187967"/>
            <a:ext cx="1" cy="86076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6" name="Straight Connector 135"/>
          <p:cNvCxnSpPr>
            <a:stCxn id="101" idx="3"/>
            <a:endCxn id="100" idx="7"/>
          </p:cNvCxnSpPr>
          <p:nvPr/>
        </p:nvCxnSpPr>
        <p:spPr>
          <a:xfrm flipH="1">
            <a:off x="2259166" y="4181274"/>
            <a:ext cx="705976" cy="87415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1" name="Straight Connector 140"/>
          <p:cNvCxnSpPr>
            <a:stCxn id="102" idx="4"/>
            <a:endCxn id="100" idx="0"/>
          </p:cNvCxnSpPr>
          <p:nvPr/>
        </p:nvCxnSpPr>
        <p:spPr>
          <a:xfrm>
            <a:off x="2243001" y="4187968"/>
            <a:ext cx="1" cy="86076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a:stCxn id="102" idx="4"/>
            <a:endCxn id="99" idx="7"/>
          </p:cNvCxnSpPr>
          <p:nvPr/>
        </p:nvCxnSpPr>
        <p:spPr>
          <a:xfrm flipH="1">
            <a:off x="1536658" y="4187968"/>
            <a:ext cx="706343" cy="867456"/>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8" name="Straight Connector 147"/>
          <p:cNvCxnSpPr>
            <a:stCxn id="101" idx="3"/>
            <a:endCxn id="99" idx="6"/>
          </p:cNvCxnSpPr>
          <p:nvPr/>
        </p:nvCxnSpPr>
        <p:spPr>
          <a:xfrm flipH="1">
            <a:off x="1543353" y="4181274"/>
            <a:ext cx="1421789" cy="890315"/>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2" name="Straight Connector 161"/>
          <p:cNvCxnSpPr>
            <a:stCxn id="107" idx="4"/>
            <a:endCxn id="99" idx="1"/>
          </p:cNvCxnSpPr>
          <p:nvPr/>
        </p:nvCxnSpPr>
        <p:spPr>
          <a:xfrm>
            <a:off x="781064" y="3453201"/>
            <a:ext cx="723265" cy="160222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5" name="Straight Connector 164"/>
          <p:cNvCxnSpPr>
            <a:stCxn id="107" idx="4"/>
            <a:endCxn id="100" idx="2"/>
          </p:cNvCxnSpPr>
          <p:nvPr/>
        </p:nvCxnSpPr>
        <p:spPr>
          <a:xfrm>
            <a:off x="781064" y="3453201"/>
            <a:ext cx="1439078" cy="161838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08" idx="4"/>
            <a:endCxn id="100" idx="1"/>
          </p:cNvCxnSpPr>
          <p:nvPr/>
        </p:nvCxnSpPr>
        <p:spPr>
          <a:xfrm>
            <a:off x="1520492" y="3454555"/>
            <a:ext cx="706345" cy="160086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08" idx="4"/>
            <a:endCxn id="99" idx="0"/>
          </p:cNvCxnSpPr>
          <p:nvPr/>
        </p:nvCxnSpPr>
        <p:spPr>
          <a:xfrm>
            <a:off x="1520492" y="3454555"/>
            <a:ext cx="2" cy="159417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4" name="Straight Connector 183"/>
          <p:cNvCxnSpPr>
            <a:stCxn id="105" idx="4"/>
            <a:endCxn id="100" idx="7"/>
          </p:cNvCxnSpPr>
          <p:nvPr/>
        </p:nvCxnSpPr>
        <p:spPr>
          <a:xfrm flipH="1">
            <a:off x="2259166" y="3454555"/>
            <a:ext cx="722140" cy="160086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7" name="Straight Connector 186"/>
          <p:cNvCxnSpPr>
            <a:stCxn id="105" idx="4"/>
            <a:endCxn id="99" idx="6"/>
          </p:cNvCxnSpPr>
          <p:nvPr/>
        </p:nvCxnSpPr>
        <p:spPr>
          <a:xfrm flipH="1">
            <a:off x="1543353" y="3454555"/>
            <a:ext cx="1437953" cy="161703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1" name="Straight Connector 190"/>
          <p:cNvCxnSpPr>
            <a:stCxn id="106" idx="4"/>
            <a:endCxn id="99" idx="7"/>
          </p:cNvCxnSpPr>
          <p:nvPr/>
        </p:nvCxnSpPr>
        <p:spPr>
          <a:xfrm flipH="1">
            <a:off x="1536658" y="3453878"/>
            <a:ext cx="706342" cy="1601546"/>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4" name="Straight Connector 193"/>
          <p:cNvCxnSpPr>
            <a:stCxn id="106" idx="4"/>
            <a:endCxn id="100" idx="0"/>
          </p:cNvCxnSpPr>
          <p:nvPr/>
        </p:nvCxnSpPr>
        <p:spPr>
          <a:xfrm>
            <a:off x="2243000" y="3453878"/>
            <a:ext cx="2" cy="159485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7" name="Straight Connector 196"/>
          <p:cNvCxnSpPr>
            <a:endCxn id="99" idx="1"/>
          </p:cNvCxnSpPr>
          <p:nvPr/>
        </p:nvCxnSpPr>
        <p:spPr>
          <a:xfrm>
            <a:off x="778092" y="2726240"/>
            <a:ext cx="726237" cy="232918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0" name="Straight Connector 199"/>
          <p:cNvCxnSpPr>
            <a:stCxn id="116" idx="4"/>
            <a:endCxn id="100" idx="2"/>
          </p:cNvCxnSpPr>
          <p:nvPr/>
        </p:nvCxnSpPr>
        <p:spPr>
          <a:xfrm>
            <a:off x="781062" y="2720181"/>
            <a:ext cx="1439080" cy="235140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3" name="Straight Connector 202"/>
          <p:cNvCxnSpPr>
            <a:stCxn id="111" idx="4"/>
            <a:endCxn id="100" idx="1"/>
          </p:cNvCxnSpPr>
          <p:nvPr/>
        </p:nvCxnSpPr>
        <p:spPr>
          <a:xfrm>
            <a:off x="1520491" y="2720182"/>
            <a:ext cx="706346" cy="233524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7" name="Straight Connector 206"/>
          <p:cNvCxnSpPr>
            <a:stCxn id="111" idx="4"/>
            <a:endCxn id="7" idx="0"/>
          </p:cNvCxnSpPr>
          <p:nvPr/>
        </p:nvCxnSpPr>
        <p:spPr>
          <a:xfrm>
            <a:off x="1520491" y="2720182"/>
            <a:ext cx="4" cy="220026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0" name="Straight Connector 209"/>
          <p:cNvCxnSpPr>
            <a:stCxn id="110" idx="4"/>
            <a:endCxn id="99" idx="7"/>
          </p:cNvCxnSpPr>
          <p:nvPr/>
        </p:nvCxnSpPr>
        <p:spPr>
          <a:xfrm flipH="1">
            <a:off x="1536658" y="2721141"/>
            <a:ext cx="706344" cy="233428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3" name="Straight Connector 212"/>
          <p:cNvCxnSpPr>
            <a:stCxn id="110" idx="4"/>
            <a:endCxn id="100" idx="0"/>
          </p:cNvCxnSpPr>
          <p:nvPr/>
        </p:nvCxnSpPr>
        <p:spPr>
          <a:xfrm>
            <a:off x="2243002" y="2721141"/>
            <a:ext cx="0" cy="232758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6" name="Straight Connector 215"/>
          <p:cNvCxnSpPr>
            <a:stCxn id="109" idx="4"/>
            <a:endCxn id="99" idx="6"/>
          </p:cNvCxnSpPr>
          <p:nvPr/>
        </p:nvCxnSpPr>
        <p:spPr>
          <a:xfrm flipH="1">
            <a:off x="1543353" y="2720975"/>
            <a:ext cx="1437954" cy="235061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9" name="Straight Connector 218"/>
          <p:cNvCxnSpPr>
            <a:stCxn id="109" idx="4"/>
            <a:endCxn id="100" idx="7"/>
          </p:cNvCxnSpPr>
          <p:nvPr/>
        </p:nvCxnSpPr>
        <p:spPr>
          <a:xfrm flipH="1">
            <a:off x="2259166" y="2720975"/>
            <a:ext cx="722141" cy="233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2" name="Straight Connector 221"/>
          <p:cNvCxnSpPr>
            <a:stCxn id="112" idx="4"/>
            <a:endCxn id="99" idx="1"/>
          </p:cNvCxnSpPr>
          <p:nvPr/>
        </p:nvCxnSpPr>
        <p:spPr>
          <a:xfrm>
            <a:off x="781063" y="1987727"/>
            <a:ext cx="723266"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5" name="Straight Connector 224"/>
          <p:cNvCxnSpPr>
            <a:stCxn id="112" idx="4"/>
            <a:endCxn id="100" idx="2"/>
          </p:cNvCxnSpPr>
          <p:nvPr/>
        </p:nvCxnSpPr>
        <p:spPr>
          <a:xfrm>
            <a:off x="781063" y="1987727"/>
            <a:ext cx="1439079" cy="308386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0" name="Straight Connector 229"/>
          <p:cNvCxnSpPr>
            <a:stCxn id="115" idx="4"/>
            <a:endCxn id="100" idx="1"/>
          </p:cNvCxnSpPr>
          <p:nvPr/>
        </p:nvCxnSpPr>
        <p:spPr>
          <a:xfrm>
            <a:off x="1520494" y="1987727"/>
            <a:ext cx="706343"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2" name="Straight Connector 231"/>
          <p:cNvCxnSpPr>
            <a:stCxn id="115" idx="4"/>
            <a:endCxn id="99" idx="0"/>
          </p:cNvCxnSpPr>
          <p:nvPr/>
        </p:nvCxnSpPr>
        <p:spPr>
          <a:xfrm>
            <a:off x="1520494" y="1987727"/>
            <a:ext cx="0" cy="306100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7" name="Straight Connector 236"/>
          <p:cNvCxnSpPr>
            <a:stCxn id="114" idx="4"/>
            <a:endCxn id="99" idx="7"/>
          </p:cNvCxnSpPr>
          <p:nvPr/>
        </p:nvCxnSpPr>
        <p:spPr>
          <a:xfrm flipH="1">
            <a:off x="1536658" y="1987726"/>
            <a:ext cx="706344" cy="306769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0" name="Straight Connector 239"/>
          <p:cNvCxnSpPr>
            <a:stCxn id="114" idx="4"/>
            <a:endCxn id="100" idx="0"/>
          </p:cNvCxnSpPr>
          <p:nvPr/>
        </p:nvCxnSpPr>
        <p:spPr>
          <a:xfrm>
            <a:off x="2243002" y="1987726"/>
            <a:ext cx="0" cy="306100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4" name="Straight Connector 243"/>
          <p:cNvCxnSpPr>
            <a:stCxn id="113" idx="4"/>
            <a:endCxn id="100" idx="7"/>
          </p:cNvCxnSpPr>
          <p:nvPr/>
        </p:nvCxnSpPr>
        <p:spPr>
          <a:xfrm flipH="1">
            <a:off x="2259166" y="1987727"/>
            <a:ext cx="722139"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7" name="Straight Connector 246"/>
          <p:cNvCxnSpPr>
            <a:stCxn id="113" idx="4"/>
            <a:endCxn id="99" idx="6"/>
          </p:cNvCxnSpPr>
          <p:nvPr/>
        </p:nvCxnSpPr>
        <p:spPr>
          <a:xfrm flipH="1">
            <a:off x="1543353" y="1987727"/>
            <a:ext cx="1437952" cy="3083862"/>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15708" y="5512237"/>
            <a:ext cx="2948243" cy="646331"/>
          </a:xfrm>
          <a:prstGeom prst="rect">
            <a:avLst/>
          </a:prstGeom>
          <a:noFill/>
        </p:spPr>
        <p:txBody>
          <a:bodyPr wrap="none" rtlCol="0">
            <a:spAutoFit/>
          </a:bodyPr>
          <a:lstStyle/>
          <a:p>
            <a:pPr algn="ctr"/>
            <a:r>
              <a:rPr lang="en-US" sz="1200" dirty="0"/>
              <a:t>Figure </a:t>
            </a:r>
            <a:r>
              <a:rPr lang="en-US" sz="1200" dirty="0" smtClean="0"/>
              <a:t>1 </a:t>
            </a:r>
            <a:r>
              <a:rPr lang="en-US" sz="1200" baseline="30000" dirty="0" smtClean="0"/>
              <a:t>[2]</a:t>
            </a:r>
            <a:endParaRPr lang="en-US" sz="1200" baseline="30000" dirty="0"/>
          </a:p>
          <a:p>
            <a:pPr algn="ctr"/>
            <a:r>
              <a:rPr lang="en-US" sz="1200" dirty="0" smtClean="0"/>
              <a:t>Each cell represents a node in the lattice</a:t>
            </a:r>
          </a:p>
          <a:p>
            <a:pPr algn="ctr"/>
            <a:endParaRPr lang="en-US" sz="1200" dirty="0" smtClean="0"/>
          </a:p>
        </p:txBody>
      </p:sp>
    </p:spTree>
    <p:extLst>
      <p:ext uri="{BB962C8B-B14F-4D97-AF65-F5344CB8AC3E}">
        <p14:creationId xmlns:p14="http://schemas.microsoft.com/office/powerpoint/2010/main" val="400692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9"/>
                                        </p:tgtEl>
                                        <p:attrNameLst>
                                          <p:attrName>style.visibility</p:attrName>
                                        </p:attrNameLst>
                                      </p:cBhvr>
                                      <p:to>
                                        <p:strVal val="visible"/>
                                      </p:to>
                                    </p:set>
                                    <p:animEffect transition="in" filter="fade">
                                      <p:cBhvr>
                                        <p:cTn id="13" dur="500"/>
                                        <p:tgtEl>
                                          <p:spTgt spid="9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0"/>
                                        </p:tgtEl>
                                        <p:attrNameLst>
                                          <p:attrName>style.visibility</p:attrName>
                                        </p:attrNameLst>
                                      </p:cBhvr>
                                      <p:to>
                                        <p:strVal val="visible"/>
                                      </p:to>
                                    </p:set>
                                    <p:animEffect transition="in" filter="fade">
                                      <p:cBhvr>
                                        <p:cTn id="16" dur="500"/>
                                        <p:tgtEl>
                                          <p:spTgt spid="10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4"/>
                                        </p:tgtEl>
                                        <p:attrNameLst>
                                          <p:attrName>style.visibility</p:attrName>
                                        </p:attrNameLst>
                                      </p:cBhvr>
                                      <p:to>
                                        <p:strVal val="visible"/>
                                      </p:to>
                                    </p:set>
                                    <p:animEffect transition="in" filter="fade">
                                      <p:cBhvr>
                                        <p:cTn id="24" dur="500"/>
                                        <p:tgtEl>
                                          <p:spTgt spid="104"/>
                                        </p:tgtEl>
                                      </p:cBhvr>
                                    </p:animEffect>
                                  </p:childTnLst>
                                </p:cTn>
                              </p:par>
                              <p:par>
                                <p:cTn id="25" presetID="10" presetClass="entr" presetSubtype="0" fill="hold" nodeType="with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500"/>
                                        <p:tgtEl>
                                          <p:spTgt spid="118"/>
                                        </p:tgtEl>
                                      </p:cBhvr>
                                    </p:animEffect>
                                  </p:childTnLst>
                                </p:cTn>
                              </p:par>
                              <p:par>
                                <p:cTn id="28" presetID="10" presetClass="entr" presetSubtype="0" fill="hold" nodeType="with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fade">
                                      <p:cBhvr>
                                        <p:cTn id="30" dur="500"/>
                                        <p:tgtEl>
                                          <p:spTgt spid="12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fade">
                                      <p:cBhvr>
                                        <p:cTn id="38" dur="500"/>
                                        <p:tgtEl>
                                          <p:spTgt spid="103"/>
                                        </p:tgtEl>
                                      </p:cBhvr>
                                    </p:animEffect>
                                  </p:childTnLst>
                                </p:cTn>
                              </p:par>
                              <p:par>
                                <p:cTn id="39" presetID="10" presetClass="entr" presetSubtype="0" fill="hold" nodeType="with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par>
                                <p:cTn id="42" presetID="10" presetClass="entr" presetSubtype="0" fill="hold" nodeType="withEffect">
                                  <p:stCondLst>
                                    <p:cond delay="0"/>
                                  </p:stCondLst>
                                  <p:childTnLst>
                                    <p:set>
                                      <p:cBhvr>
                                        <p:cTn id="43" dur="1" fill="hold">
                                          <p:stCondLst>
                                            <p:cond delay="0"/>
                                          </p:stCondLst>
                                        </p:cTn>
                                        <p:tgtEl>
                                          <p:spTgt spid="128"/>
                                        </p:tgtEl>
                                        <p:attrNameLst>
                                          <p:attrName>style.visibility</p:attrName>
                                        </p:attrNameLst>
                                      </p:cBhvr>
                                      <p:to>
                                        <p:strVal val="visible"/>
                                      </p:to>
                                    </p:set>
                                    <p:animEffect transition="in" filter="fade">
                                      <p:cBhvr>
                                        <p:cTn id="44" dur="500"/>
                                        <p:tgtEl>
                                          <p:spTgt spid="12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2"/>
                                        </p:tgtEl>
                                        <p:attrNameLst>
                                          <p:attrName>style.visibility</p:attrName>
                                        </p:attrNameLst>
                                      </p:cBhvr>
                                      <p:to>
                                        <p:strVal val="visible"/>
                                      </p:to>
                                    </p:set>
                                    <p:animEffect transition="in" filter="fade">
                                      <p:cBhvr>
                                        <p:cTn id="52" dur="500"/>
                                        <p:tgtEl>
                                          <p:spTgt spid="102"/>
                                        </p:tgtEl>
                                      </p:cBhvr>
                                    </p:animEffect>
                                  </p:childTnLst>
                                </p:cTn>
                              </p:par>
                              <p:par>
                                <p:cTn id="53" presetID="10" presetClass="entr" presetSubtype="0" fill="hold" nodeType="withEffect">
                                  <p:stCondLst>
                                    <p:cond delay="0"/>
                                  </p:stCondLst>
                                  <p:childTnLst>
                                    <p:set>
                                      <p:cBhvr>
                                        <p:cTn id="54" dur="1" fill="hold">
                                          <p:stCondLst>
                                            <p:cond delay="0"/>
                                          </p:stCondLst>
                                        </p:cTn>
                                        <p:tgtEl>
                                          <p:spTgt spid="145"/>
                                        </p:tgtEl>
                                        <p:attrNameLst>
                                          <p:attrName>style.visibility</p:attrName>
                                        </p:attrNameLst>
                                      </p:cBhvr>
                                      <p:to>
                                        <p:strVal val="visible"/>
                                      </p:to>
                                    </p:set>
                                    <p:animEffect transition="in" filter="fade">
                                      <p:cBhvr>
                                        <p:cTn id="55" dur="500"/>
                                        <p:tgtEl>
                                          <p:spTgt spid="145"/>
                                        </p:tgtEl>
                                      </p:cBhvr>
                                    </p:animEffect>
                                  </p:childTnLst>
                                </p:cTn>
                              </p:par>
                              <p:par>
                                <p:cTn id="56" presetID="10" presetClass="entr" presetSubtype="0" fill="hold" nodeType="withEffect">
                                  <p:stCondLst>
                                    <p:cond delay="0"/>
                                  </p:stCondLst>
                                  <p:childTnLst>
                                    <p:set>
                                      <p:cBhvr>
                                        <p:cTn id="57" dur="1" fill="hold">
                                          <p:stCondLst>
                                            <p:cond delay="0"/>
                                          </p:stCondLst>
                                        </p:cTn>
                                        <p:tgtEl>
                                          <p:spTgt spid="141"/>
                                        </p:tgtEl>
                                        <p:attrNameLst>
                                          <p:attrName>style.visibility</p:attrName>
                                        </p:attrNameLst>
                                      </p:cBhvr>
                                      <p:to>
                                        <p:strVal val="visible"/>
                                      </p:to>
                                    </p:set>
                                    <p:animEffect transition="in" filter="fade">
                                      <p:cBhvr>
                                        <p:cTn id="58" dur="500"/>
                                        <p:tgtEl>
                                          <p:spTgt spid="14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1"/>
                                        </p:tgtEl>
                                        <p:attrNameLst>
                                          <p:attrName>style.visibility</p:attrName>
                                        </p:attrNameLst>
                                      </p:cBhvr>
                                      <p:to>
                                        <p:strVal val="visible"/>
                                      </p:to>
                                    </p:set>
                                    <p:animEffect transition="in" filter="fade">
                                      <p:cBhvr>
                                        <p:cTn id="66" dur="500"/>
                                        <p:tgtEl>
                                          <p:spTgt spid="101"/>
                                        </p:tgtEl>
                                      </p:cBhvr>
                                    </p:animEffect>
                                  </p:childTnLst>
                                </p:cTn>
                              </p:par>
                              <p:par>
                                <p:cTn id="67" presetID="10" presetClass="entr" presetSubtype="0" fill="hold" nodeType="withEffect">
                                  <p:stCondLst>
                                    <p:cond delay="0"/>
                                  </p:stCondLst>
                                  <p:childTnLst>
                                    <p:set>
                                      <p:cBhvr>
                                        <p:cTn id="68" dur="1" fill="hold">
                                          <p:stCondLst>
                                            <p:cond delay="0"/>
                                          </p:stCondLst>
                                        </p:cTn>
                                        <p:tgtEl>
                                          <p:spTgt spid="148"/>
                                        </p:tgtEl>
                                        <p:attrNameLst>
                                          <p:attrName>style.visibility</p:attrName>
                                        </p:attrNameLst>
                                      </p:cBhvr>
                                      <p:to>
                                        <p:strVal val="visible"/>
                                      </p:to>
                                    </p:set>
                                    <p:animEffect transition="in" filter="fade">
                                      <p:cBhvr>
                                        <p:cTn id="69" dur="500"/>
                                        <p:tgtEl>
                                          <p:spTgt spid="148"/>
                                        </p:tgtEl>
                                      </p:cBhvr>
                                    </p:animEffect>
                                  </p:childTnLst>
                                </p:cTn>
                              </p:par>
                              <p:par>
                                <p:cTn id="70" presetID="10" presetClass="entr" presetSubtype="0" fill="hold" nodeType="withEffect">
                                  <p:stCondLst>
                                    <p:cond delay="0"/>
                                  </p:stCondLst>
                                  <p:childTnLst>
                                    <p:set>
                                      <p:cBhvr>
                                        <p:cTn id="71" dur="1" fill="hold">
                                          <p:stCondLst>
                                            <p:cond delay="0"/>
                                          </p:stCondLst>
                                        </p:cTn>
                                        <p:tgtEl>
                                          <p:spTgt spid="136"/>
                                        </p:tgtEl>
                                        <p:attrNameLst>
                                          <p:attrName>style.visibility</p:attrName>
                                        </p:attrNameLst>
                                      </p:cBhvr>
                                      <p:to>
                                        <p:strVal val="visible"/>
                                      </p:to>
                                    </p:set>
                                    <p:animEffect transition="in" filter="fade">
                                      <p:cBhvr>
                                        <p:cTn id="72" dur="500"/>
                                        <p:tgtEl>
                                          <p:spTgt spid="136"/>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500"/>
                                        <p:tgtEl>
                                          <p:spTgt spid="13"/>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500"/>
                                        <p:tgtEl>
                                          <p:spTgt spid="1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05"/>
                                        </p:tgtEl>
                                        <p:attrNameLst>
                                          <p:attrName>style.visibility</p:attrName>
                                        </p:attrNameLst>
                                      </p:cBhvr>
                                      <p:to>
                                        <p:strVal val="visible"/>
                                      </p:to>
                                    </p:set>
                                    <p:animEffect transition="in" filter="fade">
                                      <p:cBhvr>
                                        <p:cTn id="89" dur="500"/>
                                        <p:tgtEl>
                                          <p:spTgt spid="10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06"/>
                                        </p:tgtEl>
                                        <p:attrNameLst>
                                          <p:attrName>style.visibility</p:attrName>
                                        </p:attrNameLst>
                                      </p:cBhvr>
                                      <p:to>
                                        <p:strVal val="visible"/>
                                      </p:to>
                                    </p:set>
                                    <p:animEffect transition="in" filter="fade">
                                      <p:cBhvr>
                                        <p:cTn id="92" dur="500"/>
                                        <p:tgtEl>
                                          <p:spTgt spid="10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07"/>
                                        </p:tgtEl>
                                        <p:attrNameLst>
                                          <p:attrName>style.visibility</p:attrName>
                                        </p:attrNameLst>
                                      </p:cBhvr>
                                      <p:to>
                                        <p:strVal val="visible"/>
                                      </p:to>
                                    </p:set>
                                    <p:animEffect transition="in" filter="fade">
                                      <p:cBhvr>
                                        <p:cTn id="95" dur="500"/>
                                        <p:tgtEl>
                                          <p:spTgt spid="10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nodeType="withEffect">
                                  <p:stCondLst>
                                    <p:cond delay="0"/>
                                  </p:stCondLst>
                                  <p:childTnLst>
                                    <p:set>
                                      <p:cBhvr>
                                        <p:cTn id="100" dur="1" fill="hold">
                                          <p:stCondLst>
                                            <p:cond delay="0"/>
                                          </p:stCondLst>
                                        </p:cTn>
                                        <p:tgtEl>
                                          <p:spTgt spid="162"/>
                                        </p:tgtEl>
                                        <p:attrNameLst>
                                          <p:attrName>style.visibility</p:attrName>
                                        </p:attrNameLst>
                                      </p:cBhvr>
                                      <p:to>
                                        <p:strVal val="visible"/>
                                      </p:to>
                                    </p:set>
                                    <p:animEffect transition="in" filter="fade">
                                      <p:cBhvr>
                                        <p:cTn id="101" dur="500"/>
                                        <p:tgtEl>
                                          <p:spTgt spid="162"/>
                                        </p:tgtEl>
                                      </p:cBhvr>
                                    </p:animEffect>
                                  </p:childTnLst>
                                </p:cTn>
                              </p:par>
                              <p:par>
                                <p:cTn id="102" presetID="10" presetClass="entr" presetSubtype="0" fill="hold" nodeType="withEffect">
                                  <p:stCondLst>
                                    <p:cond delay="0"/>
                                  </p:stCondLst>
                                  <p:childTnLst>
                                    <p:set>
                                      <p:cBhvr>
                                        <p:cTn id="103" dur="1" fill="hold">
                                          <p:stCondLst>
                                            <p:cond delay="0"/>
                                          </p:stCondLst>
                                        </p:cTn>
                                        <p:tgtEl>
                                          <p:spTgt spid="165"/>
                                        </p:tgtEl>
                                        <p:attrNameLst>
                                          <p:attrName>style.visibility</p:attrName>
                                        </p:attrNameLst>
                                      </p:cBhvr>
                                      <p:to>
                                        <p:strVal val="visible"/>
                                      </p:to>
                                    </p:set>
                                    <p:animEffect transition="in" filter="fade">
                                      <p:cBhvr>
                                        <p:cTn id="104" dur="500"/>
                                        <p:tgtEl>
                                          <p:spTgt spid="165"/>
                                        </p:tgtEl>
                                      </p:cBhvr>
                                    </p:animEffect>
                                  </p:childTnLst>
                                </p:cTn>
                              </p:par>
                              <p:par>
                                <p:cTn id="105" presetID="10" presetClass="entr" presetSubtype="0" fill="hold" nodeType="withEffect">
                                  <p:stCondLst>
                                    <p:cond delay="0"/>
                                  </p:stCondLst>
                                  <p:childTnLst>
                                    <p:set>
                                      <p:cBhvr>
                                        <p:cTn id="106" dur="1" fill="hold">
                                          <p:stCondLst>
                                            <p:cond delay="0"/>
                                          </p:stCondLst>
                                        </p:cTn>
                                        <p:tgtEl>
                                          <p:spTgt spid="180"/>
                                        </p:tgtEl>
                                        <p:attrNameLst>
                                          <p:attrName>style.visibility</p:attrName>
                                        </p:attrNameLst>
                                      </p:cBhvr>
                                      <p:to>
                                        <p:strVal val="visible"/>
                                      </p:to>
                                    </p:set>
                                    <p:animEffect transition="in" filter="fade">
                                      <p:cBhvr>
                                        <p:cTn id="107" dur="500"/>
                                        <p:tgtEl>
                                          <p:spTgt spid="180"/>
                                        </p:tgtEl>
                                      </p:cBhvr>
                                    </p:animEffect>
                                  </p:childTnLst>
                                </p:cTn>
                              </p:par>
                              <p:par>
                                <p:cTn id="108" presetID="10" presetClass="entr" presetSubtype="0" fill="hold" nodeType="withEffect">
                                  <p:stCondLst>
                                    <p:cond delay="0"/>
                                  </p:stCondLst>
                                  <p:childTnLst>
                                    <p:set>
                                      <p:cBhvr>
                                        <p:cTn id="109" dur="1" fill="hold">
                                          <p:stCondLst>
                                            <p:cond delay="0"/>
                                          </p:stCondLst>
                                        </p:cTn>
                                        <p:tgtEl>
                                          <p:spTgt spid="177"/>
                                        </p:tgtEl>
                                        <p:attrNameLst>
                                          <p:attrName>style.visibility</p:attrName>
                                        </p:attrNameLst>
                                      </p:cBhvr>
                                      <p:to>
                                        <p:strVal val="visible"/>
                                      </p:to>
                                    </p:set>
                                    <p:animEffect transition="in" filter="fade">
                                      <p:cBhvr>
                                        <p:cTn id="110" dur="500"/>
                                        <p:tgtEl>
                                          <p:spTgt spid="177"/>
                                        </p:tgtEl>
                                      </p:cBhvr>
                                    </p:animEffect>
                                  </p:childTnLst>
                                </p:cTn>
                              </p:par>
                              <p:par>
                                <p:cTn id="111" presetID="10" presetClass="entr" presetSubtype="0" fill="hold" nodeType="withEffect">
                                  <p:stCondLst>
                                    <p:cond delay="0"/>
                                  </p:stCondLst>
                                  <p:childTnLst>
                                    <p:set>
                                      <p:cBhvr>
                                        <p:cTn id="112" dur="1" fill="hold">
                                          <p:stCondLst>
                                            <p:cond delay="0"/>
                                          </p:stCondLst>
                                        </p:cTn>
                                        <p:tgtEl>
                                          <p:spTgt spid="191"/>
                                        </p:tgtEl>
                                        <p:attrNameLst>
                                          <p:attrName>style.visibility</p:attrName>
                                        </p:attrNameLst>
                                      </p:cBhvr>
                                      <p:to>
                                        <p:strVal val="visible"/>
                                      </p:to>
                                    </p:set>
                                    <p:animEffect transition="in" filter="fade">
                                      <p:cBhvr>
                                        <p:cTn id="113" dur="500"/>
                                        <p:tgtEl>
                                          <p:spTgt spid="191"/>
                                        </p:tgtEl>
                                      </p:cBhvr>
                                    </p:animEffect>
                                  </p:childTnLst>
                                </p:cTn>
                              </p:par>
                              <p:par>
                                <p:cTn id="114" presetID="10" presetClass="entr" presetSubtype="0" fill="hold" nodeType="withEffect">
                                  <p:stCondLst>
                                    <p:cond delay="0"/>
                                  </p:stCondLst>
                                  <p:childTnLst>
                                    <p:set>
                                      <p:cBhvr>
                                        <p:cTn id="115" dur="1" fill="hold">
                                          <p:stCondLst>
                                            <p:cond delay="0"/>
                                          </p:stCondLst>
                                        </p:cTn>
                                        <p:tgtEl>
                                          <p:spTgt spid="194"/>
                                        </p:tgtEl>
                                        <p:attrNameLst>
                                          <p:attrName>style.visibility</p:attrName>
                                        </p:attrNameLst>
                                      </p:cBhvr>
                                      <p:to>
                                        <p:strVal val="visible"/>
                                      </p:to>
                                    </p:set>
                                    <p:animEffect transition="in" filter="fade">
                                      <p:cBhvr>
                                        <p:cTn id="116" dur="500"/>
                                        <p:tgtEl>
                                          <p:spTgt spid="194"/>
                                        </p:tgtEl>
                                      </p:cBhvr>
                                    </p:animEffect>
                                  </p:childTnLst>
                                </p:cTn>
                              </p:par>
                              <p:par>
                                <p:cTn id="117" presetID="10" presetClass="entr" presetSubtype="0" fill="hold" nodeType="withEffect">
                                  <p:stCondLst>
                                    <p:cond delay="0"/>
                                  </p:stCondLst>
                                  <p:childTnLst>
                                    <p:set>
                                      <p:cBhvr>
                                        <p:cTn id="118" dur="1" fill="hold">
                                          <p:stCondLst>
                                            <p:cond delay="0"/>
                                          </p:stCondLst>
                                        </p:cTn>
                                        <p:tgtEl>
                                          <p:spTgt spid="187"/>
                                        </p:tgtEl>
                                        <p:attrNameLst>
                                          <p:attrName>style.visibility</p:attrName>
                                        </p:attrNameLst>
                                      </p:cBhvr>
                                      <p:to>
                                        <p:strVal val="visible"/>
                                      </p:to>
                                    </p:set>
                                    <p:animEffect transition="in" filter="fade">
                                      <p:cBhvr>
                                        <p:cTn id="119" dur="500"/>
                                        <p:tgtEl>
                                          <p:spTgt spid="187"/>
                                        </p:tgtEl>
                                      </p:cBhvr>
                                    </p:animEffect>
                                  </p:childTnLst>
                                </p:cTn>
                              </p:par>
                              <p:par>
                                <p:cTn id="120" presetID="10" presetClass="entr" presetSubtype="0" fill="hold" nodeType="withEffect">
                                  <p:stCondLst>
                                    <p:cond delay="0"/>
                                  </p:stCondLst>
                                  <p:childTnLst>
                                    <p:set>
                                      <p:cBhvr>
                                        <p:cTn id="121" dur="1" fill="hold">
                                          <p:stCondLst>
                                            <p:cond delay="0"/>
                                          </p:stCondLst>
                                        </p:cTn>
                                        <p:tgtEl>
                                          <p:spTgt spid="184"/>
                                        </p:tgtEl>
                                        <p:attrNameLst>
                                          <p:attrName>style.visibility</p:attrName>
                                        </p:attrNameLst>
                                      </p:cBhvr>
                                      <p:to>
                                        <p:strVal val="visible"/>
                                      </p:to>
                                    </p:set>
                                    <p:animEffect transition="in" filter="fade">
                                      <p:cBhvr>
                                        <p:cTn id="122" dur="500"/>
                                        <p:tgtEl>
                                          <p:spTgt spid="184"/>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9"/>
                                        </p:tgtEl>
                                        <p:attrNameLst>
                                          <p:attrName>style.visibility</p:attrName>
                                        </p:attrNameLst>
                                      </p:cBhvr>
                                      <p:to>
                                        <p:strVal val="visible"/>
                                      </p:to>
                                    </p:set>
                                    <p:animEffect transition="in" filter="fade">
                                      <p:cBhvr>
                                        <p:cTn id="127" dur="500"/>
                                        <p:tgtEl>
                                          <p:spTgt spid="9"/>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0"/>
                                        </p:tgtEl>
                                        <p:attrNameLst>
                                          <p:attrName>style.visibility</p:attrName>
                                        </p:attrNameLst>
                                      </p:cBhvr>
                                      <p:to>
                                        <p:strVal val="visible"/>
                                      </p:to>
                                    </p:set>
                                    <p:animEffect transition="in" filter="fade">
                                      <p:cBhvr>
                                        <p:cTn id="130" dur="500"/>
                                        <p:tgtEl>
                                          <p:spTgt spid="10"/>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1"/>
                                        </p:tgtEl>
                                        <p:attrNameLst>
                                          <p:attrName>style.visibility</p:attrName>
                                        </p:attrNameLst>
                                      </p:cBhvr>
                                      <p:to>
                                        <p:strVal val="visible"/>
                                      </p:to>
                                    </p:set>
                                    <p:animEffect transition="in" filter="fade">
                                      <p:cBhvr>
                                        <p:cTn id="133" dur="500"/>
                                        <p:tgtEl>
                                          <p:spTgt spid="1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2"/>
                                        </p:tgtEl>
                                        <p:attrNameLst>
                                          <p:attrName>style.visibility</p:attrName>
                                        </p:attrNameLst>
                                      </p:cBhvr>
                                      <p:to>
                                        <p:strVal val="visible"/>
                                      </p:to>
                                    </p:set>
                                    <p:animEffect transition="in" filter="fade">
                                      <p:cBhvr>
                                        <p:cTn id="136" dur="500"/>
                                        <p:tgtEl>
                                          <p:spTgt spid="12"/>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109"/>
                                        </p:tgtEl>
                                        <p:attrNameLst>
                                          <p:attrName>style.visibility</p:attrName>
                                        </p:attrNameLst>
                                      </p:cBhvr>
                                      <p:to>
                                        <p:strVal val="visible"/>
                                      </p:to>
                                    </p:set>
                                    <p:animEffect transition="in" filter="fade">
                                      <p:cBhvr>
                                        <p:cTn id="139" dur="500"/>
                                        <p:tgtEl>
                                          <p:spTgt spid="10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0"/>
                                        </p:tgtEl>
                                        <p:attrNameLst>
                                          <p:attrName>style.visibility</p:attrName>
                                        </p:attrNameLst>
                                      </p:cBhvr>
                                      <p:to>
                                        <p:strVal val="visible"/>
                                      </p:to>
                                    </p:set>
                                    <p:animEffect transition="in" filter="fade">
                                      <p:cBhvr>
                                        <p:cTn id="142" dur="500"/>
                                        <p:tgtEl>
                                          <p:spTgt spid="110"/>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11"/>
                                        </p:tgtEl>
                                        <p:attrNameLst>
                                          <p:attrName>style.visibility</p:attrName>
                                        </p:attrNameLst>
                                      </p:cBhvr>
                                      <p:to>
                                        <p:strVal val="visible"/>
                                      </p:to>
                                    </p:set>
                                    <p:animEffect transition="in" filter="fade">
                                      <p:cBhvr>
                                        <p:cTn id="145" dur="500"/>
                                        <p:tgtEl>
                                          <p:spTgt spid="111"/>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16"/>
                                        </p:tgtEl>
                                        <p:attrNameLst>
                                          <p:attrName>style.visibility</p:attrName>
                                        </p:attrNameLst>
                                      </p:cBhvr>
                                      <p:to>
                                        <p:strVal val="visible"/>
                                      </p:to>
                                    </p:set>
                                    <p:animEffect transition="in" filter="fade">
                                      <p:cBhvr>
                                        <p:cTn id="148" dur="500"/>
                                        <p:tgtEl>
                                          <p:spTgt spid="116"/>
                                        </p:tgtEl>
                                      </p:cBhvr>
                                    </p:animEffect>
                                  </p:childTnLst>
                                </p:cTn>
                              </p:par>
                              <p:par>
                                <p:cTn id="149" presetID="10" presetClass="entr" presetSubtype="0" fill="hold" nodeType="withEffect">
                                  <p:stCondLst>
                                    <p:cond delay="0"/>
                                  </p:stCondLst>
                                  <p:childTnLst>
                                    <p:set>
                                      <p:cBhvr>
                                        <p:cTn id="150" dur="1" fill="hold">
                                          <p:stCondLst>
                                            <p:cond delay="0"/>
                                          </p:stCondLst>
                                        </p:cTn>
                                        <p:tgtEl>
                                          <p:spTgt spid="197"/>
                                        </p:tgtEl>
                                        <p:attrNameLst>
                                          <p:attrName>style.visibility</p:attrName>
                                        </p:attrNameLst>
                                      </p:cBhvr>
                                      <p:to>
                                        <p:strVal val="visible"/>
                                      </p:to>
                                    </p:set>
                                    <p:animEffect transition="in" filter="fade">
                                      <p:cBhvr>
                                        <p:cTn id="151" dur="500"/>
                                        <p:tgtEl>
                                          <p:spTgt spid="197"/>
                                        </p:tgtEl>
                                      </p:cBhvr>
                                    </p:animEffect>
                                  </p:childTnLst>
                                </p:cTn>
                              </p:par>
                              <p:par>
                                <p:cTn id="152" presetID="10" presetClass="entr" presetSubtype="0" fill="hold" nodeType="withEffect">
                                  <p:stCondLst>
                                    <p:cond delay="0"/>
                                  </p:stCondLst>
                                  <p:childTnLst>
                                    <p:set>
                                      <p:cBhvr>
                                        <p:cTn id="153" dur="1" fill="hold">
                                          <p:stCondLst>
                                            <p:cond delay="0"/>
                                          </p:stCondLst>
                                        </p:cTn>
                                        <p:tgtEl>
                                          <p:spTgt spid="200"/>
                                        </p:tgtEl>
                                        <p:attrNameLst>
                                          <p:attrName>style.visibility</p:attrName>
                                        </p:attrNameLst>
                                      </p:cBhvr>
                                      <p:to>
                                        <p:strVal val="visible"/>
                                      </p:to>
                                    </p:set>
                                    <p:animEffect transition="in" filter="fade">
                                      <p:cBhvr>
                                        <p:cTn id="154" dur="500"/>
                                        <p:tgtEl>
                                          <p:spTgt spid="200"/>
                                        </p:tgtEl>
                                      </p:cBhvr>
                                    </p:animEffect>
                                  </p:childTnLst>
                                </p:cTn>
                              </p:par>
                              <p:par>
                                <p:cTn id="155" presetID="10" presetClass="entr" presetSubtype="0" fill="hold" nodeType="withEffect">
                                  <p:stCondLst>
                                    <p:cond delay="0"/>
                                  </p:stCondLst>
                                  <p:childTnLst>
                                    <p:set>
                                      <p:cBhvr>
                                        <p:cTn id="156" dur="1" fill="hold">
                                          <p:stCondLst>
                                            <p:cond delay="0"/>
                                          </p:stCondLst>
                                        </p:cTn>
                                        <p:tgtEl>
                                          <p:spTgt spid="207"/>
                                        </p:tgtEl>
                                        <p:attrNameLst>
                                          <p:attrName>style.visibility</p:attrName>
                                        </p:attrNameLst>
                                      </p:cBhvr>
                                      <p:to>
                                        <p:strVal val="visible"/>
                                      </p:to>
                                    </p:set>
                                    <p:animEffect transition="in" filter="fade">
                                      <p:cBhvr>
                                        <p:cTn id="157" dur="500"/>
                                        <p:tgtEl>
                                          <p:spTgt spid="207"/>
                                        </p:tgtEl>
                                      </p:cBhvr>
                                    </p:animEffect>
                                  </p:childTnLst>
                                </p:cTn>
                              </p:par>
                              <p:par>
                                <p:cTn id="158" presetID="10" presetClass="entr" presetSubtype="0" fill="hold" nodeType="withEffect">
                                  <p:stCondLst>
                                    <p:cond delay="0"/>
                                  </p:stCondLst>
                                  <p:childTnLst>
                                    <p:set>
                                      <p:cBhvr>
                                        <p:cTn id="159" dur="1" fill="hold">
                                          <p:stCondLst>
                                            <p:cond delay="0"/>
                                          </p:stCondLst>
                                        </p:cTn>
                                        <p:tgtEl>
                                          <p:spTgt spid="203"/>
                                        </p:tgtEl>
                                        <p:attrNameLst>
                                          <p:attrName>style.visibility</p:attrName>
                                        </p:attrNameLst>
                                      </p:cBhvr>
                                      <p:to>
                                        <p:strVal val="visible"/>
                                      </p:to>
                                    </p:set>
                                    <p:animEffect transition="in" filter="fade">
                                      <p:cBhvr>
                                        <p:cTn id="160" dur="500"/>
                                        <p:tgtEl>
                                          <p:spTgt spid="203"/>
                                        </p:tgtEl>
                                      </p:cBhvr>
                                    </p:animEffect>
                                  </p:childTnLst>
                                </p:cTn>
                              </p:par>
                              <p:par>
                                <p:cTn id="161" presetID="10" presetClass="entr" presetSubtype="0" fill="hold" nodeType="withEffect">
                                  <p:stCondLst>
                                    <p:cond delay="0"/>
                                  </p:stCondLst>
                                  <p:childTnLst>
                                    <p:set>
                                      <p:cBhvr>
                                        <p:cTn id="162" dur="1" fill="hold">
                                          <p:stCondLst>
                                            <p:cond delay="0"/>
                                          </p:stCondLst>
                                        </p:cTn>
                                        <p:tgtEl>
                                          <p:spTgt spid="210"/>
                                        </p:tgtEl>
                                        <p:attrNameLst>
                                          <p:attrName>style.visibility</p:attrName>
                                        </p:attrNameLst>
                                      </p:cBhvr>
                                      <p:to>
                                        <p:strVal val="visible"/>
                                      </p:to>
                                    </p:set>
                                    <p:animEffect transition="in" filter="fade">
                                      <p:cBhvr>
                                        <p:cTn id="163" dur="500"/>
                                        <p:tgtEl>
                                          <p:spTgt spid="210"/>
                                        </p:tgtEl>
                                      </p:cBhvr>
                                    </p:animEffect>
                                  </p:childTnLst>
                                </p:cTn>
                              </p:par>
                              <p:par>
                                <p:cTn id="164" presetID="10" presetClass="entr" presetSubtype="0" fill="hold" nodeType="withEffect">
                                  <p:stCondLst>
                                    <p:cond delay="0"/>
                                  </p:stCondLst>
                                  <p:childTnLst>
                                    <p:set>
                                      <p:cBhvr>
                                        <p:cTn id="165" dur="1" fill="hold">
                                          <p:stCondLst>
                                            <p:cond delay="0"/>
                                          </p:stCondLst>
                                        </p:cTn>
                                        <p:tgtEl>
                                          <p:spTgt spid="213"/>
                                        </p:tgtEl>
                                        <p:attrNameLst>
                                          <p:attrName>style.visibility</p:attrName>
                                        </p:attrNameLst>
                                      </p:cBhvr>
                                      <p:to>
                                        <p:strVal val="visible"/>
                                      </p:to>
                                    </p:set>
                                    <p:animEffect transition="in" filter="fade">
                                      <p:cBhvr>
                                        <p:cTn id="166" dur="500"/>
                                        <p:tgtEl>
                                          <p:spTgt spid="213"/>
                                        </p:tgtEl>
                                      </p:cBhvr>
                                    </p:animEffect>
                                  </p:childTnLst>
                                </p:cTn>
                              </p:par>
                              <p:par>
                                <p:cTn id="167" presetID="10" presetClass="entr" presetSubtype="0" fill="hold" nodeType="withEffect">
                                  <p:stCondLst>
                                    <p:cond delay="0"/>
                                  </p:stCondLst>
                                  <p:childTnLst>
                                    <p:set>
                                      <p:cBhvr>
                                        <p:cTn id="168" dur="1" fill="hold">
                                          <p:stCondLst>
                                            <p:cond delay="0"/>
                                          </p:stCondLst>
                                        </p:cTn>
                                        <p:tgtEl>
                                          <p:spTgt spid="216"/>
                                        </p:tgtEl>
                                        <p:attrNameLst>
                                          <p:attrName>style.visibility</p:attrName>
                                        </p:attrNameLst>
                                      </p:cBhvr>
                                      <p:to>
                                        <p:strVal val="visible"/>
                                      </p:to>
                                    </p:set>
                                    <p:animEffect transition="in" filter="fade">
                                      <p:cBhvr>
                                        <p:cTn id="169" dur="500"/>
                                        <p:tgtEl>
                                          <p:spTgt spid="216"/>
                                        </p:tgtEl>
                                      </p:cBhvr>
                                    </p:animEffect>
                                  </p:childTnLst>
                                </p:cTn>
                              </p:par>
                              <p:par>
                                <p:cTn id="170" presetID="10" presetClass="entr" presetSubtype="0" fill="hold" nodeType="withEffect">
                                  <p:stCondLst>
                                    <p:cond delay="0"/>
                                  </p:stCondLst>
                                  <p:childTnLst>
                                    <p:set>
                                      <p:cBhvr>
                                        <p:cTn id="171" dur="1" fill="hold">
                                          <p:stCondLst>
                                            <p:cond delay="0"/>
                                          </p:stCondLst>
                                        </p:cTn>
                                        <p:tgtEl>
                                          <p:spTgt spid="219"/>
                                        </p:tgtEl>
                                        <p:attrNameLst>
                                          <p:attrName>style.visibility</p:attrName>
                                        </p:attrNameLst>
                                      </p:cBhvr>
                                      <p:to>
                                        <p:strVal val="visible"/>
                                      </p:to>
                                    </p:set>
                                    <p:animEffect transition="in" filter="fade">
                                      <p:cBhvr>
                                        <p:cTn id="172" dur="500"/>
                                        <p:tgtEl>
                                          <p:spTgt spid="219"/>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3"/>
                                        </p:tgtEl>
                                        <p:attrNameLst>
                                          <p:attrName>style.visibility</p:attrName>
                                        </p:attrNameLst>
                                      </p:cBhvr>
                                      <p:to>
                                        <p:strVal val="visible"/>
                                      </p:to>
                                    </p:set>
                                    <p:animEffect transition="in" filter="fade">
                                      <p:cBhvr>
                                        <p:cTn id="177" dur="500"/>
                                        <p:tgtEl>
                                          <p:spTgt spid="3"/>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4"/>
                                        </p:tgtEl>
                                        <p:attrNameLst>
                                          <p:attrName>style.visibility</p:attrName>
                                        </p:attrNameLst>
                                      </p:cBhvr>
                                      <p:to>
                                        <p:strVal val="visible"/>
                                      </p:to>
                                    </p:set>
                                    <p:animEffect transition="in" filter="fade">
                                      <p:cBhvr>
                                        <p:cTn id="180" dur="500"/>
                                        <p:tgtEl>
                                          <p:spTgt spid="4"/>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5"/>
                                        </p:tgtEl>
                                        <p:attrNameLst>
                                          <p:attrName>style.visibility</p:attrName>
                                        </p:attrNameLst>
                                      </p:cBhvr>
                                      <p:to>
                                        <p:strVal val="visible"/>
                                      </p:to>
                                    </p:set>
                                    <p:animEffect transition="in" filter="fade">
                                      <p:cBhvr>
                                        <p:cTn id="183" dur="500"/>
                                        <p:tgtEl>
                                          <p:spTgt spid="5"/>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6"/>
                                        </p:tgtEl>
                                        <p:attrNameLst>
                                          <p:attrName>style.visibility</p:attrName>
                                        </p:attrNameLst>
                                      </p:cBhvr>
                                      <p:to>
                                        <p:strVal val="visible"/>
                                      </p:to>
                                    </p:set>
                                    <p:animEffect transition="in" filter="fade">
                                      <p:cBhvr>
                                        <p:cTn id="186" dur="500"/>
                                        <p:tgtEl>
                                          <p:spTgt spid="6"/>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112"/>
                                        </p:tgtEl>
                                        <p:attrNameLst>
                                          <p:attrName>style.visibility</p:attrName>
                                        </p:attrNameLst>
                                      </p:cBhvr>
                                      <p:to>
                                        <p:strVal val="visible"/>
                                      </p:to>
                                    </p:set>
                                    <p:animEffect transition="in" filter="fade">
                                      <p:cBhvr>
                                        <p:cTn id="189" dur="500"/>
                                        <p:tgtEl>
                                          <p:spTgt spid="112"/>
                                        </p:tgtEl>
                                      </p:cBhvr>
                                    </p:animEffect>
                                  </p:childTnLst>
                                </p:cTn>
                              </p:par>
                              <p:par>
                                <p:cTn id="190" presetID="10" presetClass="entr" presetSubtype="0" fill="hold" grpId="0" nodeType="withEffect">
                                  <p:stCondLst>
                                    <p:cond delay="0"/>
                                  </p:stCondLst>
                                  <p:childTnLst>
                                    <p:set>
                                      <p:cBhvr>
                                        <p:cTn id="191" dur="1" fill="hold">
                                          <p:stCondLst>
                                            <p:cond delay="0"/>
                                          </p:stCondLst>
                                        </p:cTn>
                                        <p:tgtEl>
                                          <p:spTgt spid="113"/>
                                        </p:tgtEl>
                                        <p:attrNameLst>
                                          <p:attrName>style.visibility</p:attrName>
                                        </p:attrNameLst>
                                      </p:cBhvr>
                                      <p:to>
                                        <p:strVal val="visible"/>
                                      </p:to>
                                    </p:set>
                                    <p:animEffect transition="in" filter="fade">
                                      <p:cBhvr>
                                        <p:cTn id="192" dur="500"/>
                                        <p:tgtEl>
                                          <p:spTgt spid="113"/>
                                        </p:tgtEl>
                                      </p:cBhvr>
                                    </p:animEffect>
                                  </p:childTnLst>
                                </p:cTn>
                              </p:par>
                              <p:par>
                                <p:cTn id="193" presetID="10" presetClass="entr" presetSubtype="0" fill="hold" grpId="0" nodeType="withEffect">
                                  <p:stCondLst>
                                    <p:cond delay="0"/>
                                  </p:stCondLst>
                                  <p:childTnLst>
                                    <p:set>
                                      <p:cBhvr>
                                        <p:cTn id="194" dur="1" fill="hold">
                                          <p:stCondLst>
                                            <p:cond delay="0"/>
                                          </p:stCondLst>
                                        </p:cTn>
                                        <p:tgtEl>
                                          <p:spTgt spid="114"/>
                                        </p:tgtEl>
                                        <p:attrNameLst>
                                          <p:attrName>style.visibility</p:attrName>
                                        </p:attrNameLst>
                                      </p:cBhvr>
                                      <p:to>
                                        <p:strVal val="visible"/>
                                      </p:to>
                                    </p:set>
                                    <p:animEffect transition="in" filter="fade">
                                      <p:cBhvr>
                                        <p:cTn id="195" dur="500"/>
                                        <p:tgtEl>
                                          <p:spTgt spid="114"/>
                                        </p:tgtEl>
                                      </p:cBhvr>
                                    </p:animEffect>
                                  </p:childTnLst>
                                </p:cTn>
                              </p:par>
                              <p:par>
                                <p:cTn id="196" presetID="10" presetClass="entr" presetSubtype="0" fill="hold" grpId="0" nodeType="withEffect">
                                  <p:stCondLst>
                                    <p:cond delay="0"/>
                                  </p:stCondLst>
                                  <p:childTnLst>
                                    <p:set>
                                      <p:cBhvr>
                                        <p:cTn id="197" dur="1" fill="hold">
                                          <p:stCondLst>
                                            <p:cond delay="0"/>
                                          </p:stCondLst>
                                        </p:cTn>
                                        <p:tgtEl>
                                          <p:spTgt spid="115"/>
                                        </p:tgtEl>
                                        <p:attrNameLst>
                                          <p:attrName>style.visibility</p:attrName>
                                        </p:attrNameLst>
                                      </p:cBhvr>
                                      <p:to>
                                        <p:strVal val="visible"/>
                                      </p:to>
                                    </p:set>
                                    <p:animEffect transition="in" filter="fade">
                                      <p:cBhvr>
                                        <p:cTn id="198" dur="500"/>
                                        <p:tgtEl>
                                          <p:spTgt spid="115"/>
                                        </p:tgtEl>
                                      </p:cBhvr>
                                    </p:animEffect>
                                  </p:childTnLst>
                                </p:cTn>
                              </p:par>
                              <p:par>
                                <p:cTn id="199" presetID="10" presetClass="entr" presetSubtype="0" fill="hold" nodeType="withEffect">
                                  <p:stCondLst>
                                    <p:cond delay="0"/>
                                  </p:stCondLst>
                                  <p:childTnLst>
                                    <p:set>
                                      <p:cBhvr>
                                        <p:cTn id="200" dur="1" fill="hold">
                                          <p:stCondLst>
                                            <p:cond delay="0"/>
                                          </p:stCondLst>
                                        </p:cTn>
                                        <p:tgtEl>
                                          <p:spTgt spid="222"/>
                                        </p:tgtEl>
                                        <p:attrNameLst>
                                          <p:attrName>style.visibility</p:attrName>
                                        </p:attrNameLst>
                                      </p:cBhvr>
                                      <p:to>
                                        <p:strVal val="visible"/>
                                      </p:to>
                                    </p:set>
                                    <p:animEffect transition="in" filter="fade">
                                      <p:cBhvr>
                                        <p:cTn id="201" dur="500"/>
                                        <p:tgtEl>
                                          <p:spTgt spid="222"/>
                                        </p:tgtEl>
                                      </p:cBhvr>
                                    </p:animEffect>
                                  </p:childTnLst>
                                </p:cTn>
                              </p:par>
                              <p:par>
                                <p:cTn id="202" presetID="10" presetClass="entr" presetSubtype="0" fill="hold" nodeType="withEffect">
                                  <p:stCondLst>
                                    <p:cond delay="0"/>
                                  </p:stCondLst>
                                  <p:childTnLst>
                                    <p:set>
                                      <p:cBhvr>
                                        <p:cTn id="203" dur="1" fill="hold">
                                          <p:stCondLst>
                                            <p:cond delay="0"/>
                                          </p:stCondLst>
                                        </p:cTn>
                                        <p:tgtEl>
                                          <p:spTgt spid="225"/>
                                        </p:tgtEl>
                                        <p:attrNameLst>
                                          <p:attrName>style.visibility</p:attrName>
                                        </p:attrNameLst>
                                      </p:cBhvr>
                                      <p:to>
                                        <p:strVal val="visible"/>
                                      </p:to>
                                    </p:set>
                                    <p:animEffect transition="in" filter="fade">
                                      <p:cBhvr>
                                        <p:cTn id="204" dur="500"/>
                                        <p:tgtEl>
                                          <p:spTgt spid="225"/>
                                        </p:tgtEl>
                                      </p:cBhvr>
                                    </p:animEffect>
                                  </p:childTnLst>
                                </p:cTn>
                              </p:par>
                              <p:par>
                                <p:cTn id="205" presetID="10" presetClass="entr" presetSubtype="0" fill="hold" nodeType="withEffect">
                                  <p:stCondLst>
                                    <p:cond delay="0"/>
                                  </p:stCondLst>
                                  <p:childTnLst>
                                    <p:set>
                                      <p:cBhvr>
                                        <p:cTn id="206" dur="1" fill="hold">
                                          <p:stCondLst>
                                            <p:cond delay="0"/>
                                          </p:stCondLst>
                                        </p:cTn>
                                        <p:tgtEl>
                                          <p:spTgt spid="232"/>
                                        </p:tgtEl>
                                        <p:attrNameLst>
                                          <p:attrName>style.visibility</p:attrName>
                                        </p:attrNameLst>
                                      </p:cBhvr>
                                      <p:to>
                                        <p:strVal val="visible"/>
                                      </p:to>
                                    </p:set>
                                    <p:animEffect transition="in" filter="fade">
                                      <p:cBhvr>
                                        <p:cTn id="207" dur="500"/>
                                        <p:tgtEl>
                                          <p:spTgt spid="232"/>
                                        </p:tgtEl>
                                      </p:cBhvr>
                                    </p:animEffect>
                                  </p:childTnLst>
                                </p:cTn>
                              </p:par>
                              <p:par>
                                <p:cTn id="208" presetID="10" presetClass="entr" presetSubtype="0" fill="hold" nodeType="withEffect">
                                  <p:stCondLst>
                                    <p:cond delay="0"/>
                                  </p:stCondLst>
                                  <p:childTnLst>
                                    <p:set>
                                      <p:cBhvr>
                                        <p:cTn id="209" dur="1" fill="hold">
                                          <p:stCondLst>
                                            <p:cond delay="0"/>
                                          </p:stCondLst>
                                        </p:cTn>
                                        <p:tgtEl>
                                          <p:spTgt spid="230"/>
                                        </p:tgtEl>
                                        <p:attrNameLst>
                                          <p:attrName>style.visibility</p:attrName>
                                        </p:attrNameLst>
                                      </p:cBhvr>
                                      <p:to>
                                        <p:strVal val="visible"/>
                                      </p:to>
                                    </p:set>
                                    <p:animEffect transition="in" filter="fade">
                                      <p:cBhvr>
                                        <p:cTn id="210" dur="500"/>
                                        <p:tgtEl>
                                          <p:spTgt spid="230"/>
                                        </p:tgtEl>
                                      </p:cBhvr>
                                    </p:animEffect>
                                  </p:childTnLst>
                                </p:cTn>
                              </p:par>
                              <p:par>
                                <p:cTn id="211" presetID="10" presetClass="entr" presetSubtype="0" fill="hold" nodeType="withEffect">
                                  <p:stCondLst>
                                    <p:cond delay="0"/>
                                  </p:stCondLst>
                                  <p:childTnLst>
                                    <p:set>
                                      <p:cBhvr>
                                        <p:cTn id="212" dur="1" fill="hold">
                                          <p:stCondLst>
                                            <p:cond delay="0"/>
                                          </p:stCondLst>
                                        </p:cTn>
                                        <p:tgtEl>
                                          <p:spTgt spid="237"/>
                                        </p:tgtEl>
                                        <p:attrNameLst>
                                          <p:attrName>style.visibility</p:attrName>
                                        </p:attrNameLst>
                                      </p:cBhvr>
                                      <p:to>
                                        <p:strVal val="visible"/>
                                      </p:to>
                                    </p:set>
                                    <p:animEffect transition="in" filter="fade">
                                      <p:cBhvr>
                                        <p:cTn id="213" dur="500"/>
                                        <p:tgtEl>
                                          <p:spTgt spid="237"/>
                                        </p:tgtEl>
                                      </p:cBhvr>
                                    </p:animEffect>
                                  </p:childTnLst>
                                </p:cTn>
                              </p:par>
                              <p:par>
                                <p:cTn id="214" presetID="10" presetClass="entr" presetSubtype="0" fill="hold" nodeType="withEffect">
                                  <p:stCondLst>
                                    <p:cond delay="0"/>
                                  </p:stCondLst>
                                  <p:childTnLst>
                                    <p:set>
                                      <p:cBhvr>
                                        <p:cTn id="215" dur="1" fill="hold">
                                          <p:stCondLst>
                                            <p:cond delay="0"/>
                                          </p:stCondLst>
                                        </p:cTn>
                                        <p:tgtEl>
                                          <p:spTgt spid="240"/>
                                        </p:tgtEl>
                                        <p:attrNameLst>
                                          <p:attrName>style.visibility</p:attrName>
                                        </p:attrNameLst>
                                      </p:cBhvr>
                                      <p:to>
                                        <p:strVal val="visible"/>
                                      </p:to>
                                    </p:set>
                                    <p:animEffect transition="in" filter="fade">
                                      <p:cBhvr>
                                        <p:cTn id="216" dur="500"/>
                                        <p:tgtEl>
                                          <p:spTgt spid="240"/>
                                        </p:tgtEl>
                                      </p:cBhvr>
                                    </p:animEffect>
                                  </p:childTnLst>
                                </p:cTn>
                              </p:par>
                              <p:par>
                                <p:cTn id="217" presetID="10" presetClass="entr" presetSubtype="0" fill="hold" nodeType="withEffect">
                                  <p:stCondLst>
                                    <p:cond delay="0"/>
                                  </p:stCondLst>
                                  <p:childTnLst>
                                    <p:set>
                                      <p:cBhvr>
                                        <p:cTn id="218" dur="1" fill="hold">
                                          <p:stCondLst>
                                            <p:cond delay="0"/>
                                          </p:stCondLst>
                                        </p:cTn>
                                        <p:tgtEl>
                                          <p:spTgt spid="247"/>
                                        </p:tgtEl>
                                        <p:attrNameLst>
                                          <p:attrName>style.visibility</p:attrName>
                                        </p:attrNameLst>
                                      </p:cBhvr>
                                      <p:to>
                                        <p:strVal val="visible"/>
                                      </p:to>
                                    </p:set>
                                    <p:animEffect transition="in" filter="fade">
                                      <p:cBhvr>
                                        <p:cTn id="219" dur="500"/>
                                        <p:tgtEl>
                                          <p:spTgt spid="247"/>
                                        </p:tgtEl>
                                      </p:cBhvr>
                                    </p:animEffect>
                                  </p:childTnLst>
                                </p:cTn>
                              </p:par>
                              <p:par>
                                <p:cTn id="220" presetID="10" presetClass="entr" presetSubtype="0" fill="hold" nodeType="withEffect">
                                  <p:stCondLst>
                                    <p:cond delay="0"/>
                                  </p:stCondLst>
                                  <p:childTnLst>
                                    <p:set>
                                      <p:cBhvr>
                                        <p:cTn id="221" dur="1" fill="hold">
                                          <p:stCondLst>
                                            <p:cond delay="0"/>
                                          </p:stCondLst>
                                        </p:cTn>
                                        <p:tgtEl>
                                          <p:spTgt spid="244"/>
                                        </p:tgtEl>
                                        <p:attrNameLst>
                                          <p:attrName>style.visibility</p:attrName>
                                        </p:attrNameLst>
                                      </p:cBhvr>
                                      <p:to>
                                        <p:strVal val="visible"/>
                                      </p:to>
                                    </p:set>
                                    <p:animEffect transition="in" filter="fade">
                                      <p:cBhvr>
                                        <p:cTn id="222" dur="500"/>
                                        <p:tgtEl>
                                          <p:spTgt spid="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 Structure (continued)</a:t>
            </a:r>
            <a:endParaRPr lang="en-US" dirty="0"/>
          </a:p>
        </p:txBody>
      </p:sp>
      <p:sp>
        <p:nvSpPr>
          <p:cNvPr id="4" name="TextBox 3"/>
          <p:cNvSpPr txBox="1"/>
          <p:nvPr/>
        </p:nvSpPr>
        <p:spPr>
          <a:xfrm>
            <a:off x="829697" y="4886325"/>
            <a:ext cx="2948243" cy="646331"/>
          </a:xfrm>
          <a:prstGeom prst="rect">
            <a:avLst/>
          </a:prstGeom>
          <a:noFill/>
        </p:spPr>
        <p:txBody>
          <a:bodyPr wrap="none" rtlCol="0">
            <a:spAutoFit/>
          </a:bodyPr>
          <a:lstStyle/>
          <a:p>
            <a:pPr algn="ctr"/>
            <a:r>
              <a:rPr lang="en-US" sz="1200" dirty="0"/>
              <a:t>Figure 2</a:t>
            </a:r>
            <a:r>
              <a:rPr lang="en-US" sz="1200" dirty="0" smtClean="0"/>
              <a:t> </a:t>
            </a:r>
            <a:endParaRPr lang="en-US" sz="1200" baseline="30000" dirty="0"/>
          </a:p>
          <a:p>
            <a:pPr algn="ctr"/>
            <a:r>
              <a:rPr lang="en-US" sz="1200" dirty="0" smtClean="0"/>
              <a:t>Each cell represents a node in the lattice</a:t>
            </a:r>
          </a:p>
          <a:p>
            <a:pPr algn="ctr"/>
            <a:endParaRPr lang="en-US" sz="1200" dirty="0" smtClean="0"/>
          </a:p>
        </p:txBody>
      </p:sp>
      <p:sp>
        <p:nvSpPr>
          <p:cNvPr id="5" name="TextBox 4"/>
          <p:cNvSpPr txBox="1"/>
          <p:nvPr/>
        </p:nvSpPr>
        <p:spPr>
          <a:xfrm>
            <a:off x="4114800" y="1981200"/>
            <a:ext cx="4495800" cy="2246769"/>
          </a:xfrm>
          <a:prstGeom prst="rect">
            <a:avLst/>
          </a:prstGeom>
          <a:noFill/>
        </p:spPr>
        <p:txBody>
          <a:bodyPr wrap="square" rtlCol="0">
            <a:spAutoFit/>
          </a:bodyPr>
          <a:lstStyle/>
          <a:p>
            <a:pPr marL="342900" indent="-342900">
              <a:buFont typeface="Arial" pitchFamily="34" charset="0"/>
              <a:buChar char="•"/>
            </a:pPr>
            <a:r>
              <a:rPr lang="en-US" sz="2000" dirty="0" smtClean="0"/>
              <a:t>Example of a </a:t>
            </a:r>
            <a:r>
              <a:rPr lang="en-US" sz="2000" dirty="0" smtClean="0"/>
              <a:t>40 x 40 lattice where each </a:t>
            </a:r>
            <a:r>
              <a:rPr lang="en-US" sz="2000" dirty="0"/>
              <a:t>node in the lattice has three weights, one for each element of the input vector: red, green and blue. </a:t>
            </a:r>
            <a:endParaRPr lang="en-US" sz="2000" dirty="0" smtClean="0"/>
          </a:p>
          <a:p>
            <a:pPr marL="342900" indent="-342900">
              <a:buFont typeface="Arial" pitchFamily="34" charset="0"/>
              <a:buChar char="•"/>
            </a:pPr>
            <a:r>
              <a:rPr lang="en-US" sz="2000" dirty="0" smtClean="0"/>
              <a:t>Each </a:t>
            </a:r>
            <a:r>
              <a:rPr lang="en-US" sz="2000" dirty="0"/>
              <a:t>node is represented by a rectangular </a:t>
            </a:r>
            <a:r>
              <a:rPr lang="en-US" sz="2000" dirty="0" smtClean="0"/>
              <a:t>cell.</a:t>
            </a:r>
          </a:p>
        </p:txBody>
      </p:sp>
      <p:pic>
        <p:nvPicPr>
          <p:cNvPr id="3" name="Picture 2" descr="C:\Users\John\Documents\ScreenPrint32\SP32-20120401-194919.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43008" y="1752600"/>
            <a:ext cx="28956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47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SOM </a:t>
            </a:r>
            <a:r>
              <a:rPr lang="en-US" dirty="0" smtClean="0"/>
              <a:t>Algorithm</a:t>
            </a:r>
            <a:endParaRPr lang="en-US" dirty="0"/>
          </a:p>
        </p:txBody>
      </p:sp>
      <p:sp>
        <p:nvSpPr>
          <p:cNvPr id="3" name="Content Placeholder 2"/>
          <p:cNvSpPr>
            <a:spLocks noGrp="1"/>
          </p:cNvSpPr>
          <p:nvPr>
            <p:ph idx="1"/>
          </p:nvPr>
        </p:nvSpPr>
        <p:spPr/>
        <p:txBody>
          <a:bodyPr>
            <a:normAutofit fontScale="92500" lnSpcReduction="10000"/>
          </a:bodyPr>
          <a:lstStyle/>
          <a:p>
            <a:pPr marL="457200" indent="-457200">
              <a:spcAft>
                <a:spcPts val="600"/>
              </a:spcAft>
              <a:buFont typeface="+mj-lt"/>
              <a:buAutoNum type="arabicPeriod"/>
            </a:pPr>
            <a:r>
              <a:rPr lang="en-US" sz="2000" dirty="0" smtClean="0"/>
              <a:t>Initialize the weight of each node</a:t>
            </a:r>
          </a:p>
          <a:p>
            <a:pPr marL="968375" lvl="1" indent="-457200">
              <a:spcAft>
                <a:spcPts val="600"/>
              </a:spcAft>
            </a:pPr>
            <a:r>
              <a:rPr lang="en-US" sz="1600" dirty="0" smtClean="0"/>
              <a:t>Set weights to a small random value</a:t>
            </a:r>
          </a:p>
          <a:p>
            <a:pPr marL="457200" indent="-457200">
              <a:buFont typeface="+mj-lt"/>
              <a:buAutoNum type="arabicPeriod"/>
            </a:pPr>
            <a:r>
              <a:rPr lang="en-US" sz="2000" dirty="0" smtClean="0"/>
              <a:t>Choose an input vector at random.  This vector will be presented to the SOM.</a:t>
            </a:r>
            <a:endParaRPr lang="en-US" sz="1600" dirty="0" smtClean="0"/>
          </a:p>
          <a:p>
            <a:pPr marL="457200" indent="-457200">
              <a:buFont typeface="+mj-lt"/>
              <a:buAutoNum type="arabicPeriod"/>
            </a:pPr>
            <a:r>
              <a:rPr lang="en-US" sz="2000" dirty="0" smtClean="0"/>
              <a:t>Find the Best matching Unit (BMU) by calculating the distance between the input vector and the weights of each node.</a:t>
            </a:r>
          </a:p>
          <a:p>
            <a:pPr marL="457200" indent="-457200">
              <a:buFont typeface="+mj-lt"/>
              <a:buAutoNum type="arabicPeriod"/>
            </a:pPr>
            <a:r>
              <a:rPr lang="en-US" sz="2000" dirty="0"/>
              <a:t>The radius of the neighborhood around the BMU is calculated. The size of the neighborhood decreases with each iteration</a:t>
            </a:r>
            <a:r>
              <a:rPr lang="en-US" sz="2000" dirty="0" smtClean="0"/>
              <a:t>.</a:t>
            </a:r>
          </a:p>
          <a:p>
            <a:pPr marL="457200" indent="-457200">
              <a:buFont typeface="+mj-lt"/>
              <a:buAutoNum type="arabicPeriod"/>
            </a:pPr>
            <a:r>
              <a:rPr lang="en-US" sz="2000" dirty="0"/>
              <a:t>Each node in the BMU’s neighborhood has its </a:t>
            </a:r>
            <a:r>
              <a:rPr lang="en-US" sz="2000" dirty="0" smtClean="0"/>
              <a:t>weight vectors </a:t>
            </a:r>
            <a:r>
              <a:rPr lang="en-US" sz="2000" dirty="0"/>
              <a:t>adjusted to become more like the </a:t>
            </a:r>
            <a:r>
              <a:rPr lang="en-US" sz="2000" dirty="0" smtClean="0"/>
              <a:t>BMU. </a:t>
            </a:r>
            <a:r>
              <a:rPr lang="en-US" sz="2000" dirty="0"/>
              <a:t>Nodes closest to the BMU are altered more than the nodes furthest away in the </a:t>
            </a:r>
            <a:r>
              <a:rPr lang="en-US" sz="2000" dirty="0" smtClean="0"/>
              <a:t>neighborhood.</a:t>
            </a:r>
          </a:p>
          <a:p>
            <a:pPr marL="457200" indent="-457200">
              <a:buFont typeface="+mj-lt"/>
              <a:buAutoNum type="arabicPeriod"/>
            </a:pPr>
            <a:r>
              <a:rPr lang="en-US" sz="2000" dirty="0" smtClean="0"/>
              <a:t>Repeat from step-2; do until convergence</a:t>
            </a:r>
          </a:p>
        </p:txBody>
      </p:sp>
    </p:spTree>
    <p:extLst>
      <p:ext uri="{BB962C8B-B14F-4D97-AF65-F5344CB8AC3E}">
        <p14:creationId xmlns:p14="http://schemas.microsoft.com/office/powerpoint/2010/main" val="953538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Step-1:  Initialize Weight of Each Node</a:t>
            </a:r>
            <a:endParaRPr lang="en-US" dirty="0"/>
          </a:p>
        </p:txBody>
      </p:sp>
      <p:grpSp>
        <p:nvGrpSpPr>
          <p:cNvPr id="4" name="Group 3"/>
          <p:cNvGrpSpPr/>
          <p:nvPr/>
        </p:nvGrpSpPr>
        <p:grpSpPr>
          <a:xfrm>
            <a:off x="953511" y="1993283"/>
            <a:ext cx="2500021" cy="3407755"/>
            <a:chOff x="631175" y="1814979"/>
            <a:chExt cx="2500021" cy="3407755"/>
          </a:xfrm>
        </p:grpSpPr>
        <p:sp>
          <p:nvSpPr>
            <p:cNvPr id="5" name="Oval 4"/>
            <p:cNvSpPr/>
            <p:nvPr/>
          </p:nvSpPr>
          <p:spPr>
            <a:xfrm>
              <a:off x="631175"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1370605"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2093113"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2831418"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1369350" y="4920445"/>
              <a:ext cx="302289" cy="302289"/>
            </a:xfrm>
            <a:prstGeom prst="ellipse">
              <a:avLst/>
            </a:prstGeom>
            <a:solidFill>
              <a:schemeClr val="accent4">
                <a:lumMod val="60000"/>
                <a:lumOff val="4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2091858" y="4920445"/>
              <a:ext cx="302289" cy="302289"/>
            </a:xfrm>
            <a:prstGeom prst="ellipse">
              <a:avLst/>
            </a:prstGeom>
            <a:solidFill>
              <a:schemeClr val="accent4">
                <a:lumMod val="60000"/>
                <a:lumOff val="4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631175"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1370605"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2093113"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2831418"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631175"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1370605"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2093113"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p:cNvSpPr/>
            <p:nvPr/>
          </p:nvSpPr>
          <p:spPr>
            <a:xfrm>
              <a:off x="2831418"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p:nvSpPr>
          <p:spPr>
            <a:xfrm>
              <a:off x="631175"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p:cNvSpPr/>
            <p:nvPr/>
          </p:nvSpPr>
          <p:spPr>
            <a:xfrm>
              <a:off x="1370605"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p:cNvSpPr/>
            <p:nvPr/>
          </p:nvSpPr>
          <p:spPr>
            <a:xfrm>
              <a:off x="2093113"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p:cNvSpPr/>
            <p:nvPr/>
          </p:nvSpPr>
          <p:spPr>
            <a:xfrm>
              <a:off x="2831418"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p:cNvSpPr/>
            <p:nvPr/>
          </p:nvSpPr>
          <p:spPr>
            <a:xfrm>
              <a:off x="1497634" y="5048729"/>
              <a:ext cx="45719" cy="45719"/>
            </a:xfrm>
            <a:prstGeom prst="ellipse">
              <a:avLst/>
            </a:prstGeom>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p:cNvSpPr/>
            <p:nvPr/>
          </p:nvSpPr>
          <p:spPr>
            <a:xfrm>
              <a:off x="2220142" y="5048729"/>
              <a:ext cx="45719" cy="45719"/>
            </a:xfrm>
            <a:prstGeom prst="ellipse">
              <a:avLst/>
            </a:prstGeom>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p:cNvSpPr/>
            <p:nvPr/>
          </p:nvSpPr>
          <p:spPr>
            <a:xfrm>
              <a:off x="2958447" y="4142250"/>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p:cNvSpPr/>
            <p:nvPr/>
          </p:nvSpPr>
          <p:spPr>
            <a:xfrm>
              <a:off x="2220141" y="4142249"/>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p:cNvSpPr/>
            <p:nvPr/>
          </p:nvSpPr>
          <p:spPr>
            <a:xfrm>
              <a:off x="1497633" y="414224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p:cNvSpPr/>
            <p:nvPr/>
          </p:nvSpPr>
          <p:spPr>
            <a:xfrm>
              <a:off x="758204" y="4142250"/>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p:cNvSpPr/>
            <p:nvPr/>
          </p:nvSpPr>
          <p:spPr>
            <a:xfrm>
              <a:off x="2958446" y="340883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p:cNvSpPr/>
            <p:nvPr/>
          </p:nvSpPr>
          <p:spPr>
            <a:xfrm>
              <a:off x="2220140" y="3408159"/>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p:cNvSpPr/>
            <p:nvPr/>
          </p:nvSpPr>
          <p:spPr>
            <a:xfrm>
              <a:off x="758204" y="340748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p:cNvSpPr/>
            <p:nvPr/>
          </p:nvSpPr>
          <p:spPr>
            <a:xfrm>
              <a:off x="1497632" y="340883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p:cNvSpPr/>
            <p:nvPr/>
          </p:nvSpPr>
          <p:spPr>
            <a:xfrm>
              <a:off x="2958447" y="267525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p:cNvSpPr/>
            <p:nvPr/>
          </p:nvSpPr>
          <p:spPr>
            <a:xfrm>
              <a:off x="2220142" y="267542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p:cNvSpPr/>
            <p:nvPr/>
          </p:nvSpPr>
          <p:spPr>
            <a:xfrm>
              <a:off x="1497631" y="2674463"/>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p:cNvSpPr/>
            <p:nvPr/>
          </p:nvSpPr>
          <p:spPr>
            <a:xfrm>
              <a:off x="758203"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a:off x="2958445"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p:cNvSpPr/>
            <p:nvPr/>
          </p:nvSpPr>
          <p:spPr>
            <a:xfrm>
              <a:off x="2220142" y="1942007"/>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p:cNvSpPr/>
            <p:nvPr/>
          </p:nvSpPr>
          <p:spPr>
            <a:xfrm>
              <a:off x="1497634"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p:cNvSpPr/>
            <p:nvPr/>
          </p:nvSpPr>
          <p:spPr>
            <a:xfrm>
              <a:off x="758202" y="267446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1" name="Straight Connector 40"/>
            <p:cNvCxnSpPr>
              <a:stCxn id="28" idx="5"/>
              <a:endCxn id="23" idx="1"/>
            </p:cNvCxnSpPr>
            <p:nvPr/>
          </p:nvCxnSpPr>
          <p:spPr>
            <a:xfrm>
              <a:off x="797228" y="4181274"/>
              <a:ext cx="707101" cy="87415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8" idx="5"/>
              <a:endCxn id="24" idx="2"/>
            </p:cNvCxnSpPr>
            <p:nvPr/>
          </p:nvCxnSpPr>
          <p:spPr>
            <a:xfrm>
              <a:off x="797228" y="4181274"/>
              <a:ext cx="1422914" cy="890315"/>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27" idx="4"/>
              <a:endCxn id="24" idx="1"/>
            </p:cNvCxnSpPr>
            <p:nvPr/>
          </p:nvCxnSpPr>
          <p:spPr>
            <a:xfrm>
              <a:off x="1520493" y="4187967"/>
              <a:ext cx="706344" cy="86745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7" idx="4"/>
              <a:endCxn id="23" idx="0"/>
            </p:cNvCxnSpPr>
            <p:nvPr/>
          </p:nvCxnSpPr>
          <p:spPr>
            <a:xfrm>
              <a:off x="1520493" y="4187967"/>
              <a:ext cx="1" cy="86076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5" idx="3"/>
              <a:endCxn id="24" idx="7"/>
            </p:cNvCxnSpPr>
            <p:nvPr/>
          </p:nvCxnSpPr>
          <p:spPr>
            <a:xfrm flipH="1">
              <a:off x="2259166" y="4181274"/>
              <a:ext cx="705976" cy="87415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26" idx="4"/>
              <a:endCxn id="24" idx="0"/>
            </p:cNvCxnSpPr>
            <p:nvPr/>
          </p:nvCxnSpPr>
          <p:spPr>
            <a:xfrm>
              <a:off x="2243001" y="4187968"/>
              <a:ext cx="1" cy="86076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26" idx="4"/>
              <a:endCxn id="23" idx="7"/>
            </p:cNvCxnSpPr>
            <p:nvPr/>
          </p:nvCxnSpPr>
          <p:spPr>
            <a:xfrm flipH="1">
              <a:off x="1536658" y="4187968"/>
              <a:ext cx="706343" cy="867456"/>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25" idx="3"/>
              <a:endCxn id="23" idx="6"/>
            </p:cNvCxnSpPr>
            <p:nvPr/>
          </p:nvCxnSpPr>
          <p:spPr>
            <a:xfrm flipH="1">
              <a:off x="1543353" y="4181274"/>
              <a:ext cx="1421789" cy="890315"/>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31" idx="4"/>
              <a:endCxn id="23" idx="1"/>
            </p:cNvCxnSpPr>
            <p:nvPr/>
          </p:nvCxnSpPr>
          <p:spPr>
            <a:xfrm>
              <a:off x="781064" y="3453201"/>
              <a:ext cx="723265" cy="160222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31" idx="4"/>
              <a:endCxn id="24" idx="2"/>
            </p:cNvCxnSpPr>
            <p:nvPr/>
          </p:nvCxnSpPr>
          <p:spPr>
            <a:xfrm>
              <a:off x="781064" y="3453201"/>
              <a:ext cx="1439078" cy="161838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32" idx="4"/>
              <a:endCxn id="24" idx="1"/>
            </p:cNvCxnSpPr>
            <p:nvPr/>
          </p:nvCxnSpPr>
          <p:spPr>
            <a:xfrm>
              <a:off x="1520492" y="3454555"/>
              <a:ext cx="706345" cy="160086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32" idx="4"/>
              <a:endCxn id="23" idx="0"/>
            </p:cNvCxnSpPr>
            <p:nvPr/>
          </p:nvCxnSpPr>
          <p:spPr>
            <a:xfrm>
              <a:off x="1520492" y="3454555"/>
              <a:ext cx="2" cy="159417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29" idx="4"/>
              <a:endCxn id="24" idx="7"/>
            </p:cNvCxnSpPr>
            <p:nvPr/>
          </p:nvCxnSpPr>
          <p:spPr>
            <a:xfrm flipH="1">
              <a:off x="2259166" y="3454555"/>
              <a:ext cx="722140" cy="160086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29" idx="4"/>
              <a:endCxn id="23" idx="6"/>
            </p:cNvCxnSpPr>
            <p:nvPr/>
          </p:nvCxnSpPr>
          <p:spPr>
            <a:xfrm flipH="1">
              <a:off x="1543353" y="3454555"/>
              <a:ext cx="1437953" cy="161703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30" idx="4"/>
              <a:endCxn id="23" idx="7"/>
            </p:cNvCxnSpPr>
            <p:nvPr/>
          </p:nvCxnSpPr>
          <p:spPr>
            <a:xfrm flipH="1">
              <a:off x="1536658" y="3453878"/>
              <a:ext cx="706342" cy="1601546"/>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30" idx="4"/>
              <a:endCxn id="24" idx="0"/>
            </p:cNvCxnSpPr>
            <p:nvPr/>
          </p:nvCxnSpPr>
          <p:spPr>
            <a:xfrm>
              <a:off x="2243000" y="3453878"/>
              <a:ext cx="2" cy="159485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7" name="Straight Connector 56"/>
            <p:cNvCxnSpPr>
              <a:endCxn id="23" idx="1"/>
            </p:cNvCxnSpPr>
            <p:nvPr/>
          </p:nvCxnSpPr>
          <p:spPr>
            <a:xfrm>
              <a:off x="778092" y="2726240"/>
              <a:ext cx="726237" cy="232918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40" idx="4"/>
              <a:endCxn id="24" idx="2"/>
            </p:cNvCxnSpPr>
            <p:nvPr/>
          </p:nvCxnSpPr>
          <p:spPr>
            <a:xfrm>
              <a:off x="781062" y="2720181"/>
              <a:ext cx="1439080" cy="235140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35" idx="4"/>
              <a:endCxn id="24" idx="1"/>
            </p:cNvCxnSpPr>
            <p:nvPr/>
          </p:nvCxnSpPr>
          <p:spPr>
            <a:xfrm>
              <a:off x="1520491" y="2720182"/>
              <a:ext cx="706346" cy="233524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35" idx="4"/>
              <a:endCxn id="9" idx="0"/>
            </p:cNvCxnSpPr>
            <p:nvPr/>
          </p:nvCxnSpPr>
          <p:spPr>
            <a:xfrm>
              <a:off x="1520491" y="2720182"/>
              <a:ext cx="4" cy="220026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34" idx="4"/>
              <a:endCxn id="23" idx="7"/>
            </p:cNvCxnSpPr>
            <p:nvPr/>
          </p:nvCxnSpPr>
          <p:spPr>
            <a:xfrm flipH="1">
              <a:off x="1536658" y="2721141"/>
              <a:ext cx="706344" cy="233428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34" idx="4"/>
              <a:endCxn id="24" idx="0"/>
            </p:cNvCxnSpPr>
            <p:nvPr/>
          </p:nvCxnSpPr>
          <p:spPr>
            <a:xfrm>
              <a:off x="2243002" y="2721141"/>
              <a:ext cx="0" cy="232758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33" idx="4"/>
              <a:endCxn id="23" idx="6"/>
            </p:cNvCxnSpPr>
            <p:nvPr/>
          </p:nvCxnSpPr>
          <p:spPr>
            <a:xfrm flipH="1">
              <a:off x="1543353" y="2720975"/>
              <a:ext cx="1437954" cy="235061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33" idx="4"/>
              <a:endCxn id="24" idx="7"/>
            </p:cNvCxnSpPr>
            <p:nvPr/>
          </p:nvCxnSpPr>
          <p:spPr>
            <a:xfrm flipH="1">
              <a:off x="2259166" y="2720975"/>
              <a:ext cx="722141" cy="233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36" idx="4"/>
              <a:endCxn id="23" idx="1"/>
            </p:cNvCxnSpPr>
            <p:nvPr/>
          </p:nvCxnSpPr>
          <p:spPr>
            <a:xfrm>
              <a:off x="781063" y="1987727"/>
              <a:ext cx="723266"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36" idx="4"/>
              <a:endCxn id="24" idx="2"/>
            </p:cNvCxnSpPr>
            <p:nvPr/>
          </p:nvCxnSpPr>
          <p:spPr>
            <a:xfrm>
              <a:off x="781063" y="1987727"/>
              <a:ext cx="1439079" cy="308386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39" idx="4"/>
              <a:endCxn id="24" idx="1"/>
            </p:cNvCxnSpPr>
            <p:nvPr/>
          </p:nvCxnSpPr>
          <p:spPr>
            <a:xfrm>
              <a:off x="1520494" y="1987727"/>
              <a:ext cx="706343"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39" idx="4"/>
              <a:endCxn id="23" idx="0"/>
            </p:cNvCxnSpPr>
            <p:nvPr/>
          </p:nvCxnSpPr>
          <p:spPr>
            <a:xfrm>
              <a:off x="1520494" y="1987727"/>
              <a:ext cx="0" cy="306100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38" idx="4"/>
              <a:endCxn id="23" idx="7"/>
            </p:cNvCxnSpPr>
            <p:nvPr/>
          </p:nvCxnSpPr>
          <p:spPr>
            <a:xfrm flipH="1">
              <a:off x="1536658" y="1987726"/>
              <a:ext cx="706344" cy="306769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38" idx="4"/>
              <a:endCxn id="24" idx="0"/>
            </p:cNvCxnSpPr>
            <p:nvPr/>
          </p:nvCxnSpPr>
          <p:spPr>
            <a:xfrm>
              <a:off x="2243002" y="1987726"/>
              <a:ext cx="0" cy="306100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37" idx="4"/>
              <a:endCxn id="24" idx="7"/>
            </p:cNvCxnSpPr>
            <p:nvPr/>
          </p:nvCxnSpPr>
          <p:spPr>
            <a:xfrm flipH="1">
              <a:off x="2259166" y="1987727"/>
              <a:ext cx="722139"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37" idx="4"/>
              <a:endCxn id="23" idx="6"/>
            </p:cNvCxnSpPr>
            <p:nvPr/>
          </p:nvCxnSpPr>
          <p:spPr>
            <a:xfrm flipH="1">
              <a:off x="1543353" y="1987727"/>
              <a:ext cx="1437952" cy="3083862"/>
            </a:xfrm>
            <a:prstGeom prst="line">
              <a:avLst/>
            </a:prstGeom>
            <a:ln w="3175"/>
          </p:spPr>
          <p:style>
            <a:lnRef idx="1">
              <a:schemeClr val="accent1"/>
            </a:lnRef>
            <a:fillRef idx="0">
              <a:schemeClr val="accent1"/>
            </a:fillRef>
            <a:effectRef idx="0">
              <a:schemeClr val="accent1"/>
            </a:effectRef>
            <a:fontRef idx="minor">
              <a:schemeClr val="tx1"/>
            </a:fontRef>
          </p:style>
        </p:cxnSp>
      </p:grpSp>
      <p:sp>
        <p:nvSpPr>
          <p:cNvPr id="74" name="TextBox 73"/>
          <p:cNvSpPr txBox="1"/>
          <p:nvPr/>
        </p:nvSpPr>
        <p:spPr>
          <a:xfrm>
            <a:off x="4114800" y="1981200"/>
            <a:ext cx="4495800" cy="1631216"/>
          </a:xfrm>
          <a:prstGeom prst="rect">
            <a:avLst/>
          </a:prstGeom>
          <a:noFill/>
        </p:spPr>
        <p:txBody>
          <a:bodyPr wrap="square" rtlCol="0">
            <a:spAutoFit/>
          </a:bodyPr>
          <a:lstStyle/>
          <a:p>
            <a:pPr marL="342900" indent="-342900">
              <a:buFont typeface="Arial" pitchFamily="34" charset="0"/>
              <a:buChar char="•"/>
            </a:pPr>
            <a:r>
              <a:rPr lang="en-US" sz="2000" dirty="0" smtClean="0"/>
              <a:t>The weight of each node is initialize to a value that is between 0 and 1 (0 &lt; weight &lt; 1).</a:t>
            </a:r>
          </a:p>
          <a:p>
            <a:pPr marL="342900" indent="-342900">
              <a:buFont typeface="Arial" pitchFamily="34" charset="0"/>
              <a:buChar char="•"/>
            </a:pPr>
            <a:r>
              <a:rPr lang="en-US" sz="2000" dirty="0" smtClean="0"/>
              <a:t>These weights are also referred to as “codebook vectors.”</a:t>
            </a:r>
          </a:p>
        </p:txBody>
      </p:sp>
    </p:spTree>
    <p:extLst>
      <p:ext uri="{BB962C8B-B14F-4D97-AF65-F5344CB8AC3E}">
        <p14:creationId xmlns:p14="http://schemas.microsoft.com/office/powerpoint/2010/main" val="1729180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Step-2:  Choose a </a:t>
            </a:r>
            <a:r>
              <a:rPr lang="en-US" dirty="0"/>
              <a:t>R</a:t>
            </a:r>
            <a:r>
              <a:rPr lang="en-US" dirty="0" smtClean="0"/>
              <a:t>andom Vector</a:t>
            </a:r>
            <a:endParaRPr lang="en-US" dirty="0"/>
          </a:p>
        </p:txBody>
      </p:sp>
      <p:grpSp>
        <p:nvGrpSpPr>
          <p:cNvPr id="3" name="Group 2"/>
          <p:cNvGrpSpPr/>
          <p:nvPr/>
        </p:nvGrpSpPr>
        <p:grpSpPr>
          <a:xfrm>
            <a:off x="953511" y="1993283"/>
            <a:ext cx="2500021" cy="3407755"/>
            <a:chOff x="631175" y="1814979"/>
            <a:chExt cx="2500021" cy="3407755"/>
          </a:xfrm>
        </p:grpSpPr>
        <p:sp>
          <p:nvSpPr>
            <p:cNvPr id="4" name="Oval 3"/>
            <p:cNvSpPr/>
            <p:nvPr/>
          </p:nvSpPr>
          <p:spPr>
            <a:xfrm>
              <a:off x="631175"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1370605"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2093113"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2831418" y="1814979"/>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1369350" y="4920445"/>
              <a:ext cx="302289" cy="302289"/>
            </a:xfrm>
            <a:prstGeom prst="ellipse">
              <a:avLst/>
            </a:prstGeom>
            <a:solidFill>
              <a:schemeClr val="accent4">
                <a:lumMod val="60000"/>
                <a:lumOff val="4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2091858" y="4920445"/>
              <a:ext cx="302289" cy="302289"/>
            </a:xfrm>
            <a:prstGeom prst="ellipse">
              <a:avLst/>
            </a:prstGeom>
            <a:solidFill>
              <a:schemeClr val="accent4">
                <a:lumMod val="60000"/>
                <a:lumOff val="4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631175"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1370605"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2093113"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2831418" y="2548393"/>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631175"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1370605"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2093113"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2831418" y="3281807"/>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p:cNvSpPr/>
            <p:nvPr/>
          </p:nvSpPr>
          <p:spPr>
            <a:xfrm>
              <a:off x="631175"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p:nvSpPr>
          <p:spPr>
            <a:xfrm>
              <a:off x="1370605"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p:cNvSpPr/>
            <p:nvPr/>
          </p:nvSpPr>
          <p:spPr>
            <a:xfrm>
              <a:off x="2093113"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p:cNvSpPr/>
            <p:nvPr/>
          </p:nvSpPr>
          <p:spPr>
            <a:xfrm>
              <a:off x="2831418" y="4015221"/>
              <a:ext cx="299778" cy="299778"/>
            </a:xfrm>
            <a:prstGeom prst="ellipse">
              <a:avLst/>
            </a:prstGeom>
            <a:solidFill>
              <a:schemeClr val="accent1">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p:cNvSpPr/>
            <p:nvPr/>
          </p:nvSpPr>
          <p:spPr>
            <a:xfrm>
              <a:off x="1497634" y="5048729"/>
              <a:ext cx="45719" cy="45719"/>
            </a:xfrm>
            <a:prstGeom prst="ellipse">
              <a:avLst/>
            </a:prstGeom>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p:cNvSpPr/>
            <p:nvPr/>
          </p:nvSpPr>
          <p:spPr>
            <a:xfrm>
              <a:off x="2220142" y="5048729"/>
              <a:ext cx="45719" cy="45719"/>
            </a:xfrm>
            <a:prstGeom prst="ellipse">
              <a:avLst/>
            </a:prstGeom>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p:cNvSpPr/>
            <p:nvPr/>
          </p:nvSpPr>
          <p:spPr>
            <a:xfrm>
              <a:off x="2958447" y="4142250"/>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p:cNvSpPr/>
            <p:nvPr/>
          </p:nvSpPr>
          <p:spPr>
            <a:xfrm>
              <a:off x="2220141" y="4142249"/>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p:cNvSpPr/>
            <p:nvPr/>
          </p:nvSpPr>
          <p:spPr>
            <a:xfrm>
              <a:off x="1497633" y="414224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p:cNvSpPr/>
            <p:nvPr/>
          </p:nvSpPr>
          <p:spPr>
            <a:xfrm>
              <a:off x="758204" y="4142250"/>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p:cNvSpPr/>
            <p:nvPr/>
          </p:nvSpPr>
          <p:spPr>
            <a:xfrm>
              <a:off x="2958446" y="340883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p:cNvSpPr/>
            <p:nvPr/>
          </p:nvSpPr>
          <p:spPr>
            <a:xfrm>
              <a:off x="2220140" y="3408159"/>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p:cNvSpPr/>
            <p:nvPr/>
          </p:nvSpPr>
          <p:spPr>
            <a:xfrm>
              <a:off x="758204" y="340748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p:cNvSpPr/>
            <p:nvPr/>
          </p:nvSpPr>
          <p:spPr>
            <a:xfrm>
              <a:off x="1497632" y="340883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p:cNvSpPr/>
            <p:nvPr/>
          </p:nvSpPr>
          <p:spPr>
            <a:xfrm>
              <a:off x="2958447" y="2675256"/>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p:cNvSpPr/>
            <p:nvPr/>
          </p:nvSpPr>
          <p:spPr>
            <a:xfrm>
              <a:off x="2220142" y="267542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p:cNvSpPr/>
            <p:nvPr/>
          </p:nvSpPr>
          <p:spPr>
            <a:xfrm>
              <a:off x="1497631" y="2674463"/>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p:cNvSpPr/>
            <p:nvPr/>
          </p:nvSpPr>
          <p:spPr>
            <a:xfrm>
              <a:off x="758203"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p:cNvSpPr/>
            <p:nvPr/>
          </p:nvSpPr>
          <p:spPr>
            <a:xfrm>
              <a:off x="2958445"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a:off x="2220142" y="1942007"/>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p:cNvSpPr/>
            <p:nvPr/>
          </p:nvSpPr>
          <p:spPr>
            <a:xfrm>
              <a:off x="1497634" y="1942008"/>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p:cNvSpPr/>
            <p:nvPr/>
          </p:nvSpPr>
          <p:spPr>
            <a:xfrm>
              <a:off x="758202" y="2674462"/>
              <a:ext cx="45719" cy="45719"/>
            </a:xfrm>
            <a:prstGeom prst="ellipse">
              <a:avLst/>
            </a:prstGeom>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0" name="Straight Connector 39"/>
            <p:cNvCxnSpPr>
              <a:stCxn id="27" idx="5"/>
              <a:endCxn id="22" idx="1"/>
            </p:cNvCxnSpPr>
            <p:nvPr/>
          </p:nvCxnSpPr>
          <p:spPr>
            <a:xfrm>
              <a:off x="797228" y="4181274"/>
              <a:ext cx="707101" cy="87415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7" idx="5"/>
              <a:endCxn id="23" idx="2"/>
            </p:cNvCxnSpPr>
            <p:nvPr/>
          </p:nvCxnSpPr>
          <p:spPr>
            <a:xfrm>
              <a:off x="797228" y="4181274"/>
              <a:ext cx="1422914" cy="890315"/>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6" idx="4"/>
              <a:endCxn id="23" idx="1"/>
            </p:cNvCxnSpPr>
            <p:nvPr/>
          </p:nvCxnSpPr>
          <p:spPr>
            <a:xfrm>
              <a:off x="1520493" y="4187967"/>
              <a:ext cx="706344" cy="86745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26" idx="4"/>
              <a:endCxn id="22" idx="0"/>
            </p:cNvCxnSpPr>
            <p:nvPr/>
          </p:nvCxnSpPr>
          <p:spPr>
            <a:xfrm>
              <a:off x="1520493" y="4187967"/>
              <a:ext cx="1" cy="86076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4" idx="3"/>
              <a:endCxn id="23" idx="7"/>
            </p:cNvCxnSpPr>
            <p:nvPr/>
          </p:nvCxnSpPr>
          <p:spPr>
            <a:xfrm flipH="1">
              <a:off x="2259166" y="4181274"/>
              <a:ext cx="705976" cy="87415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5" idx="4"/>
              <a:endCxn id="23" idx="0"/>
            </p:cNvCxnSpPr>
            <p:nvPr/>
          </p:nvCxnSpPr>
          <p:spPr>
            <a:xfrm>
              <a:off x="2243001" y="4187968"/>
              <a:ext cx="1" cy="86076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25" idx="4"/>
              <a:endCxn id="22" idx="7"/>
            </p:cNvCxnSpPr>
            <p:nvPr/>
          </p:nvCxnSpPr>
          <p:spPr>
            <a:xfrm flipH="1">
              <a:off x="1536658" y="4187968"/>
              <a:ext cx="706343" cy="867456"/>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24" idx="3"/>
              <a:endCxn id="22" idx="6"/>
            </p:cNvCxnSpPr>
            <p:nvPr/>
          </p:nvCxnSpPr>
          <p:spPr>
            <a:xfrm flipH="1">
              <a:off x="1543353" y="4181274"/>
              <a:ext cx="1421789" cy="890315"/>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30" idx="4"/>
              <a:endCxn id="22" idx="1"/>
            </p:cNvCxnSpPr>
            <p:nvPr/>
          </p:nvCxnSpPr>
          <p:spPr>
            <a:xfrm>
              <a:off x="781064" y="3453201"/>
              <a:ext cx="723265" cy="160222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30" idx="4"/>
              <a:endCxn id="23" idx="2"/>
            </p:cNvCxnSpPr>
            <p:nvPr/>
          </p:nvCxnSpPr>
          <p:spPr>
            <a:xfrm>
              <a:off x="781064" y="3453201"/>
              <a:ext cx="1439078" cy="161838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31" idx="4"/>
              <a:endCxn id="23" idx="1"/>
            </p:cNvCxnSpPr>
            <p:nvPr/>
          </p:nvCxnSpPr>
          <p:spPr>
            <a:xfrm>
              <a:off x="1520492" y="3454555"/>
              <a:ext cx="706345" cy="160086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31" idx="4"/>
              <a:endCxn id="22" idx="0"/>
            </p:cNvCxnSpPr>
            <p:nvPr/>
          </p:nvCxnSpPr>
          <p:spPr>
            <a:xfrm>
              <a:off x="1520492" y="3454555"/>
              <a:ext cx="2" cy="159417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28" idx="4"/>
              <a:endCxn id="23" idx="7"/>
            </p:cNvCxnSpPr>
            <p:nvPr/>
          </p:nvCxnSpPr>
          <p:spPr>
            <a:xfrm flipH="1">
              <a:off x="2259166" y="3454555"/>
              <a:ext cx="722140" cy="160086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28" idx="4"/>
              <a:endCxn id="22" idx="6"/>
            </p:cNvCxnSpPr>
            <p:nvPr/>
          </p:nvCxnSpPr>
          <p:spPr>
            <a:xfrm flipH="1">
              <a:off x="1543353" y="3454555"/>
              <a:ext cx="1437953" cy="161703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29" idx="4"/>
              <a:endCxn id="22" idx="7"/>
            </p:cNvCxnSpPr>
            <p:nvPr/>
          </p:nvCxnSpPr>
          <p:spPr>
            <a:xfrm flipH="1">
              <a:off x="1536658" y="3453878"/>
              <a:ext cx="706342" cy="1601546"/>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29" idx="4"/>
              <a:endCxn id="23" idx="0"/>
            </p:cNvCxnSpPr>
            <p:nvPr/>
          </p:nvCxnSpPr>
          <p:spPr>
            <a:xfrm>
              <a:off x="2243000" y="3453878"/>
              <a:ext cx="2" cy="159485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6" name="Straight Connector 55"/>
            <p:cNvCxnSpPr>
              <a:endCxn id="22" idx="1"/>
            </p:cNvCxnSpPr>
            <p:nvPr/>
          </p:nvCxnSpPr>
          <p:spPr>
            <a:xfrm>
              <a:off x="778092" y="2726240"/>
              <a:ext cx="726237" cy="232918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39" idx="4"/>
              <a:endCxn id="23" idx="2"/>
            </p:cNvCxnSpPr>
            <p:nvPr/>
          </p:nvCxnSpPr>
          <p:spPr>
            <a:xfrm>
              <a:off x="781062" y="2720181"/>
              <a:ext cx="1439080" cy="235140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34" idx="4"/>
              <a:endCxn id="23" idx="1"/>
            </p:cNvCxnSpPr>
            <p:nvPr/>
          </p:nvCxnSpPr>
          <p:spPr>
            <a:xfrm>
              <a:off x="1520491" y="2720182"/>
              <a:ext cx="706346" cy="233524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34" idx="4"/>
              <a:endCxn id="8" idx="0"/>
            </p:cNvCxnSpPr>
            <p:nvPr/>
          </p:nvCxnSpPr>
          <p:spPr>
            <a:xfrm>
              <a:off x="1520491" y="2720182"/>
              <a:ext cx="4" cy="220026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33" idx="4"/>
              <a:endCxn id="22" idx="7"/>
            </p:cNvCxnSpPr>
            <p:nvPr/>
          </p:nvCxnSpPr>
          <p:spPr>
            <a:xfrm flipH="1">
              <a:off x="1536658" y="2721141"/>
              <a:ext cx="706344" cy="233428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33" idx="4"/>
              <a:endCxn id="23" idx="0"/>
            </p:cNvCxnSpPr>
            <p:nvPr/>
          </p:nvCxnSpPr>
          <p:spPr>
            <a:xfrm>
              <a:off x="2243002" y="2721141"/>
              <a:ext cx="0" cy="232758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32" idx="4"/>
              <a:endCxn id="22" idx="6"/>
            </p:cNvCxnSpPr>
            <p:nvPr/>
          </p:nvCxnSpPr>
          <p:spPr>
            <a:xfrm flipH="1">
              <a:off x="1543353" y="2720975"/>
              <a:ext cx="1437954" cy="235061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32" idx="4"/>
              <a:endCxn id="23" idx="7"/>
            </p:cNvCxnSpPr>
            <p:nvPr/>
          </p:nvCxnSpPr>
          <p:spPr>
            <a:xfrm flipH="1">
              <a:off x="2259166" y="2720975"/>
              <a:ext cx="722141" cy="233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35" idx="4"/>
              <a:endCxn id="22" idx="1"/>
            </p:cNvCxnSpPr>
            <p:nvPr/>
          </p:nvCxnSpPr>
          <p:spPr>
            <a:xfrm>
              <a:off x="781063" y="1987727"/>
              <a:ext cx="723266"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35" idx="4"/>
              <a:endCxn id="23" idx="2"/>
            </p:cNvCxnSpPr>
            <p:nvPr/>
          </p:nvCxnSpPr>
          <p:spPr>
            <a:xfrm>
              <a:off x="781063" y="1987727"/>
              <a:ext cx="1439079" cy="308386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38" idx="4"/>
              <a:endCxn id="23" idx="1"/>
            </p:cNvCxnSpPr>
            <p:nvPr/>
          </p:nvCxnSpPr>
          <p:spPr>
            <a:xfrm>
              <a:off x="1520494" y="1987727"/>
              <a:ext cx="706343"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38" idx="4"/>
              <a:endCxn id="22" idx="0"/>
            </p:cNvCxnSpPr>
            <p:nvPr/>
          </p:nvCxnSpPr>
          <p:spPr>
            <a:xfrm>
              <a:off x="1520494" y="1987727"/>
              <a:ext cx="0" cy="3061002"/>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37" idx="4"/>
              <a:endCxn id="22" idx="7"/>
            </p:cNvCxnSpPr>
            <p:nvPr/>
          </p:nvCxnSpPr>
          <p:spPr>
            <a:xfrm flipH="1">
              <a:off x="1536658" y="1987726"/>
              <a:ext cx="706344" cy="3067698"/>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37" idx="4"/>
              <a:endCxn id="23" idx="0"/>
            </p:cNvCxnSpPr>
            <p:nvPr/>
          </p:nvCxnSpPr>
          <p:spPr>
            <a:xfrm>
              <a:off x="2243002" y="1987726"/>
              <a:ext cx="0" cy="3061003"/>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36" idx="4"/>
              <a:endCxn id="23" idx="7"/>
            </p:cNvCxnSpPr>
            <p:nvPr/>
          </p:nvCxnSpPr>
          <p:spPr>
            <a:xfrm flipH="1">
              <a:off x="2259166" y="1987727"/>
              <a:ext cx="722139" cy="3067697"/>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36" idx="4"/>
              <a:endCxn id="22" idx="6"/>
            </p:cNvCxnSpPr>
            <p:nvPr/>
          </p:nvCxnSpPr>
          <p:spPr>
            <a:xfrm flipH="1">
              <a:off x="1543353" y="1987727"/>
              <a:ext cx="1437952" cy="3083862"/>
            </a:xfrm>
            <a:prstGeom prst="line">
              <a:avLst/>
            </a:prstGeom>
            <a:ln w="3175"/>
          </p:spPr>
          <p:style>
            <a:lnRef idx="1">
              <a:schemeClr val="accent1"/>
            </a:lnRef>
            <a:fillRef idx="0">
              <a:schemeClr val="accent1"/>
            </a:fillRef>
            <a:effectRef idx="0">
              <a:schemeClr val="accent1"/>
            </a:effectRef>
            <a:fontRef idx="minor">
              <a:schemeClr val="tx1"/>
            </a:fontRef>
          </p:style>
        </p:cxnSp>
      </p:grpSp>
      <p:pic>
        <p:nvPicPr>
          <p:cNvPr id="6145"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837382" y="1726210"/>
            <a:ext cx="2443018" cy="4453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0981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Step-3:  Calculate the Best Matching Unit</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US" dirty="0" smtClean="0"/>
                  <a:t>Calculating the BMU is done according to the Euclidean distance among the node’s weights (W1, W2, … , </a:t>
                </a:r>
                <a:r>
                  <a:rPr lang="en-US" dirty="0"/>
                  <a:t>Wn</a:t>
                </a:r>
                <a:r>
                  <a:rPr lang="en-US" dirty="0"/>
                  <a:t>) and the input vector’s values (V1, V2, … , </a:t>
                </a:r>
                <a:r>
                  <a:rPr lang="en-US" dirty="0"/>
                  <a:t>Vn</a:t>
                </a:r>
                <a:r>
                  <a:rPr lang="en-US" dirty="0"/>
                  <a:t>).</a:t>
                </a:r>
              </a:p>
              <a:p>
                <a:r>
                  <a:rPr lang="en-US" dirty="0" smtClean="0"/>
                  <a:t>Euclidean </a:t>
                </a:r>
                <a:r>
                  <a:rPr lang="en-US" dirty="0" smtClean="0"/>
                  <a:t>distance is </a:t>
                </a:r>
                <a:r>
                  <a:rPr lang="en-US" dirty="0"/>
                  <a:t>a measurement of similarity between two sets of data</a:t>
                </a:r>
                <a:r>
                  <a:rPr lang="en-US" dirty="0" smtClean="0"/>
                  <a:t>.</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a:rPr>
                        <m:t>𝑑𝑖𝑠𝑡</m:t>
                      </m:r>
                      <m:r>
                        <a:rPr lang="en-US" b="0" i="1" smtClean="0">
                          <a:latin typeface="Cambria Math"/>
                        </a:rPr>
                        <m:t>= </m:t>
                      </m:r>
                      <m:rad>
                        <m:radPr>
                          <m:degHide m:val="on"/>
                          <m:ctrlPr>
                            <a:rPr lang="en-US" b="0" i="1" smtClean="0">
                              <a:latin typeface="Cambria Math"/>
                            </a:rPr>
                          </m:ctrlPr>
                        </m:radPr>
                        <m:deg/>
                        <m:e>
                          <m:nary>
                            <m:naryPr>
                              <m:chr m:val="∑"/>
                              <m:ctrlPr>
                                <a:rPr lang="en-US" b="0" i="1" smtClean="0">
                                  <a:latin typeface="Cambria Math"/>
                                </a:rPr>
                              </m:ctrlPr>
                            </m:naryPr>
                            <m:sub>
                              <m:r>
                                <m:rPr>
                                  <m:brk m:alnAt="23"/>
                                </m:rPr>
                                <a:rPr lang="en-US" b="0" i="1" smtClean="0">
                                  <a:latin typeface="Cambria Math"/>
                                </a:rPr>
                                <m:t>𝑖</m:t>
                              </m:r>
                              <m:r>
                                <a:rPr lang="en-US" b="0" i="1" smtClean="0">
                                  <a:latin typeface="Cambria Math"/>
                                </a:rPr>
                                <m:t>=0</m:t>
                              </m:r>
                            </m:sub>
                            <m:sup>
                              <m:r>
                                <a:rPr lang="en-US" b="0" i="1" smtClean="0">
                                  <a:latin typeface="Cambria Math"/>
                                </a:rPr>
                                <m:t>𝑖</m:t>
                              </m:r>
                              <m:r>
                                <a:rPr lang="en-US" b="0" i="1" smtClean="0">
                                  <a:latin typeface="Cambria Math"/>
                                </a:rPr>
                                <m:t>=</m:t>
                              </m:r>
                              <m:r>
                                <a:rPr lang="en-US" b="0" i="1" smtClean="0">
                                  <a:latin typeface="Cambria Math"/>
                                </a:rPr>
                                <m:t>𝑛</m:t>
                              </m:r>
                            </m:sup>
                            <m:e>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𝑖</m:t>
                                      </m:r>
                                    </m:sub>
                                  </m:sSub>
                                  <m:r>
                                    <a:rPr lang="en-US" b="0" i="1" smtClean="0">
                                      <a:latin typeface="Cambria Math"/>
                                    </a:rPr>
                                    <m:t> − </m:t>
                                  </m:r>
                                  <m:sSub>
                                    <m:sSubPr>
                                      <m:ctrlPr>
                                        <a:rPr lang="en-US" b="0" i="1" smtClean="0">
                                          <a:latin typeface="Cambria Math"/>
                                        </a:rPr>
                                      </m:ctrlPr>
                                    </m:sSubPr>
                                    <m:e>
                                      <m:r>
                                        <a:rPr lang="en-US" b="0" i="1" smtClean="0">
                                          <a:latin typeface="Cambria Math"/>
                                        </a:rPr>
                                        <m:t>𝑊</m:t>
                                      </m:r>
                                    </m:e>
                                    <m:sub>
                                      <m:r>
                                        <a:rPr lang="en-US" b="0" i="1" smtClean="0">
                                          <a:latin typeface="Cambria Math"/>
                                        </a:rPr>
                                        <m:t>𝑖</m:t>
                                      </m:r>
                                    </m:sub>
                                  </m:sSub>
                                  <m:r>
                                    <a:rPr lang="en-US" b="0" i="1" smtClean="0">
                                      <a:latin typeface="Cambria Math"/>
                                    </a:rPr>
                                    <m:t> )</m:t>
                                  </m:r>
                                </m:e>
                                <m:sup>
                                  <m:r>
                                    <a:rPr lang="en-US" b="0" i="1" smtClean="0">
                                      <a:latin typeface="Cambria Math"/>
                                    </a:rPr>
                                    <m:t>2</m:t>
                                  </m:r>
                                </m:sup>
                              </m:sSup>
                            </m:e>
                          </m:nary>
                        </m:e>
                      </m:rad>
                    </m:oMath>
                  </m:oMathPara>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963" t="-943"/>
                </a:stretch>
              </a:blipFill>
            </p:spPr>
            <p:txBody>
              <a:bodyPr/>
              <a:lstStyle/>
              <a:p>
                <a:r>
                  <a:rPr lang="en-US">
                    <a:noFill/>
                  </a:rPr>
                  <a:t> </a:t>
                </a:r>
              </a:p>
            </p:txBody>
          </p:sp>
        </mc:Fallback>
      </mc:AlternateContent>
    </p:spTree>
    <p:extLst>
      <p:ext uri="{BB962C8B-B14F-4D97-AF65-F5344CB8AC3E}">
        <p14:creationId xmlns:p14="http://schemas.microsoft.com/office/powerpoint/2010/main" val="4272334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MU_Template_4x3">
  <a:themeElements>
    <a:clrScheme name="SMU 1">
      <a:dk1>
        <a:sysClr val="windowText" lastClr="000000"/>
      </a:dk1>
      <a:lt1>
        <a:sysClr val="window" lastClr="FFFFFF"/>
      </a:lt1>
      <a:dk2>
        <a:srgbClr val="333333"/>
      </a:dk2>
      <a:lt2>
        <a:srgbClr val="E2DAB9"/>
      </a:lt2>
      <a:accent1>
        <a:srgbClr val="032B66"/>
      </a:accent1>
      <a:accent2>
        <a:srgbClr val="5E84BE"/>
      </a:accent2>
      <a:accent3>
        <a:srgbClr val="CDCFCE"/>
      </a:accent3>
      <a:accent4>
        <a:srgbClr val="333399"/>
      </a:accent4>
      <a:accent5>
        <a:srgbClr val="336C93"/>
      </a:accent5>
      <a:accent6>
        <a:srgbClr val="D49F0E"/>
      </a:accent6>
      <a:hlink>
        <a:srgbClr val="032B66"/>
      </a:hlink>
      <a:folHlink>
        <a:srgbClr val="B10000"/>
      </a:folHlink>
    </a:clrScheme>
    <a:fontScheme name="Custom 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SMU_Template_4x3</Template>
  <TotalTime>14600</TotalTime>
  <Words>2375</Words>
  <Application>Microsoft Office PowerPoint</Application>
  <PresentationFormat>On-screen Show (4:3)</PresentationFormat>
  <Paragraphs>311</Paragraphs>
  <Slides>37</Slides>
  <Notes>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SMU_Template_4x3</vt:lpstr>
      <vt:lpstr>Data Mining In Wireless Networks</vt:lpstr>
      <vt:lpstr>Introduction</vt:lpstr>
      <vt:lpstr>Self-Organizing Maps (SOMs)</vt:lpstr>
      <vt:lpstr>SOM Structure</vt:lpstr>
      <vt:lpstr>SOM Structure (continued)</vt:lpstr>
      <vt:lpstr>The SOM Algorithm</vt:lpstr>
      <vt:lpstr>Step-1:  Initialize Weight of Each Node</vt:lpstr>
      <vt:lpstr>Step-2:  Choose a Random Vector</vt:lpstr>
      <vt:lpstr>Step-3:  Calculate the Best Matching Unit</vt:lpstr>
      <vt:lpstr>Step-4:  Determine the BMU Neighborhood</vt:lpstr>
      <vt:lpstr>Exponential decay</vt:lpstr>
      <vt:lpstr>Step 5a – Modifying the Nodes Weights</vt:lpstr>
      <vt:lpstr>Step 5b – Modifying the Nodes Weights</vt:lpstr>
      <vt:lpstr>SOM Demo</vt:lpstr>
      <vt:lpstr>See It In Action</vt:lpstr>
      <vt:lpstr>CDMA Wireless Networks</vt:lpstr>
      <vt:lpstr>Wireless Network Reference Diagram</vt:lpstr>
      <vt:lpstr>Reference Diagram - Terms</vt:lpstr>
      <vt:lpstr>CDMA EVolution Data Optimized (EV-DO)</vt:lpstr>
      <vt:lpstr>Performance Metrics</vt:lpstr>
      <vt:lpstr>Metric Registers</vt:lpstr>
      <vt:lpstr>Register Examples</vt:lpstr>
      <vt:lpstr>Metric Formulas</vt:lpstr>
      <vt:lpstr>Post-Processing</vt:lpstr>
      <vt:lpstr>Key Metrics</vt:lpstr>
      <vt:lpstr>Key Metrics (continued)</vt:lpstr>
      <vt:lpstr>Key Metrics (continued)</vt:lpstr>
      <vt:lpstr>CDMA Raw Data Summary</vt:lpstr>
      <vt:lpstr>SOM Visualization</vt:lpstr>
      <vt:lpstr>SOM Topology</vt:lpstr>
      <vt:lpstr>Map Size</vt:lpstr>
      <vt:lpstr>SOM Map Size Comparison</vt:lpstr>
      <vt:lpstr>SOM Visualization Techniques</vt:lpstr>
      <vt:lpstr>See It In Action</vt:lpstr>
      <vt:lpstr>Conclusion </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cp:lastModifiedBy>
  <cp:revision>120</cp:revision>
  <cp:lastPrinted>2012-02-29T21:50:38Z</cp:lastPrinted>
  <dcterms:created xsi:type="dcterms:W3CDTF">2012-03-25T17:00:49Z</dcterms:created>
  <dcterms:modified xsi:type="dcterms:W3CDTF">2012-04-09T00:43:51Z</dcterms:modified>
</cp:coreProperties>
</file>